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44"/>
  </p:notesMasterIdLst>
  <p:sldIdLst>
    <p:sldId id="1300" r:id="rId5"/>
    <p:sldId id="1085" r:id="rId6"/>
    <p:sldId id="1249" r:id="rId7"/>
    <p:sldId id="1419" r:id="rId8"/>
    <p:sldId id="1420" r:id="rId9"/>
    <p:sldId id="1342" r:id="rId10"/>
    <p:sldId id="1343" r:id="rId11"/>
    <p:sldId id="1345" r:id="rId12"/>
    <p:sldId id="1346" r:id="rId13"/>
    <p:sldId id="1347" r:id="rId14"/>
    <p:sldId id="1348" r:id="rId15"/>
    <p:sldId id="1363" r:id="rId16"/>
    <p:sldId id="1365" r:id="rId17"/>
    <p:sldId id="1366" r:id="rId18"/>
    <p:sldId id="1367" r:id="rId19"/>
    <p:sldId id="1368" r:id="rId20"/>
    <p:sldId id="1369" r:id="rId21"/>
    <p:sldId id="276" r:id="rId22"/>
    <p:sldId id="348" r:id="rId23"/>
    <p:sldId id="468" r:id="rId24"/>
    <p:sldId id="469" r:id="rId25"/>
    <p:sldId id="1421" r:id="rId26"/>
    <p:sldId id="1422" r:id="rId27"/>
    <p:sldId id="1425" r:id="rId28"/>
    <p:sldId id="351" r:id="rId29"/>
    <p:sldId id="1426" r:id="rId30"/>
    <p:sldId id="1377" r:id="rId31"/>
    <p:sldId id="1378" r:id="rId32"/>
    <p:sldId id="1379" r:id="rId33"/>
    <p:sldId id="1380" r:id="rId34"/>
    <p:sldId id="1301" r:id="rId35"/>
    <p:sldId id="1410" r:id="rId36"/>
    <p:sldId id="1412" r:id="rId37"/>
    <p:sldId id="1413" r:id="rId38"/>
    <p:sldId id="1298" r:id="rId39"/>
    <p:sldId id="1414" r:id="rId40"/>
    <p:sldId id="1416" r:id="rId41"/>
    <p:sldId id="1424" r:id="rId42"/>
    <p:sldId id="1250"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8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18C3A5-EE32-A8A1-33F7-4B7A9476C143}" v="2" dt="2024-09-16T11:26:32.8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1" autoAdjust="0"/>
    <p:restoredTop sz="90898" autoAdjust="0"/>
  </p:normalViewPr>
  <p:slideViewPr>
    <p:cSldViewPr snapToGrid="0">
      <p:cViewPr varScale="1">
        <p:scale>
          <a:sx n="93" d="100"/>
          <a:sy n="93" d="100"/>
        </p:scale>
        <p:origin x="240" y="42"/>
      </p:cViewPr>
      <p:guideLst>
        <p:guide orient="horz" pos="792"/>
        <p:guide pos="192"/>
        <p:guide orient="horz" pos="1080"/>
      </p:guideLst>
    </p:cSldViewPr>
  </p:slid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221"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220" Type="http://customschemas.google.com/relationships/presentationmetadata" Target="metadata"/><Relationship Id="rId22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4F18C3A5-EE32-A8A1-33F7-4B7A9476C143}"/>
    <pc:docChg chg="modSld">
      <pc:chgData name="" userId="" providerId="" clId="Web-{4F18C3A5-EE32-A8A1-33F7-4B7A9476C143}" dt="2024-09-16T11:26:32.824" v="1" actId="14100"/>
      <pc:docMkLst>
        <pc:docMk/>
      </pc:docMkLst>
      <pc:sldChg chg="delSp modSp">
        <pc:chgData name="" userId="" providerId="" clId="Web-{4F18C3A5-EE32-A8A1-33F7-4B7A9476C143}" dt="2024-09-16T11:26:32.824" v="1" actId="14100"/>
        <pc:sldMkLst>
          <pc:docMk/>
          <pc:sldMk cId="2000950779" sldId="1300"/>
        </pc:sldMkLst>
        <pc:spChg chg="mod">
          <ac:chgData name="" userId="" providerId="" clId="Web-{4F18C3A5-EE32-A8A1-33F7-4B7A9476C143}" dt="2024-09-16T11:26:32.824" v="1" actId="14100"/>
          <ac:spMkLst>
            <pc:docMk/>
            <pc:sldMk cId="2000950779" sldId="1300"/>
            <ac:spMk id="5" creationId="{BB9AA95F-56F4-3F03-5804-8F7C6AFCE0BB}"/>
          </ac:spMkLst>
        </pc:spChg>
        <pc:picChg chg="del">
          <ac:chgData name="" userId="" providerId="" clId="Web-{4F18C3A5-EE32-A8A1-33F7-4B7A9476C143}" dt="2024-09-16T11:26:32.777" v="0"/>
          <ac:picMkLst>
            <pc:docMk/>
            <pc:sldMk cId="2000950779" sldId="1300"/>
            <ac:picMk id="25" creationId="{DEE400A8-00F3-7AB4-B74F-CA4D8E48CD9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the trainer will discuss the four main types of Neural Network architectures:</a:t>
            </a:r>
          </a:p>
          <a:p>
            <a:pPr>
              <a:buFont typeface="Arial" panose="020B0604020202020204" pitchFamily="34" charset="0"/>
              <a:buChar char="•"/>
            </a:pPr>
            <a:r>
              <a:rPr lang="en-US" b="1" dirty="0"/>
              <a:t>Feedforward Neural Networks (FNNs):</a:t>
            </a:r>
            <a:r>
              <a:rPr lang="en-US" dirty="0"/>
              <a:t> Basic neural network architecture with one-way data flow.</a:t>
            </a:r>
          </a:p>
          <a:p>
            <a:pPr>
              <a:buFont typeface="Arial" panose="020B0604020202020204" pitchFamily="34" charset="0"/>
              <a:buChar char="•"/>
            </a:pPr>
            <a:r>
              <a:rPr lang="en-US" b="1" dirty="0"/>
              <a:t>Convolutional Neural Networks (CNNs):</a:t>
            </a:r>
            <a:r>
              <a:rPr lang="en-US" dirty="0"/>
              <a:t> Designed for image processing and recognition tasks.</a:t>
            </a:r>
          </a:p>
          <a:p>
            <a:pPr>
              <a:buFont typeface="Arial" panose="020B0604020202020204" pitchFamily="34" charset="0"/>
              <a:buChar char="•"/>
            </a:pPr>
            <a:r>
              <a:rPr lang="en-US" b="1" dirty="0"/>
              <a:t>Recurrent Neural Networks (RNNs):</a:t>
            </a:r>
            <a:r>
              <a:rPr lang="en-US" dirty="0"/>
              <a:t> Suitable for sequential data and time series analysis.</a:t>
            </a:r>
          </a:p>
          <a:p>
            <a:pPr>
              <a:buFont typeface="Arial" panose="020B0604020202020204" pitchFamily="34" charset="0"/>
              <a:buChar char="•"/>
            </a:pPr>
            <a:r>
              <a:rPr lang="en-US" b="1" dirty="0"/>
              <a:t>Generative Adversarial Networks (GANs):</a:t>
            </a:r>
            <a:r>
              <a:rPr lang="en-US" dirty="0"/>
              <a:t> Consist of two networks (generator and discriminator) that compete to improve data generation quality.</a:t>
            </a:r>
          </a:p>
          <a:p>
            <a:endParaRPr lang="en-IN" dirty="0"/>
          </a:p>
        </p:txBody>
      </p:sp>
      <p:sp>
        <p:nvSpPr>
          <p:cNvPr id="4" name="Slide Number Placeholder 3"/>
          <p:cNvSpPr>
            <a:spLocks noGrp="1"/>
          </p:cNvSpPr>
          <p:nvPr>
            <p:ph type="sldNum" sz="quarter" idx="5"/>
          </p:nvPr>
        </p:nvSpPr>
        <p:spPr/>
        <p:txBody>
          <a:bodyPr/>
          <a:lstStyle/>
          <a:p>
            <a:fld id="{902094FC-26C5-4668-8E78-31C86FDCC3E6}" type="slidenum">
              <a:rPr lang="en-IN" smtClean="0"/>
              <a:t>18</a:t>
            </a:fld>
            <a:endParaRPr lang="en-IN"/>
          </a:p>
        </p:txBody>
      </p:sp>
    </p:spTree>
    <p:extLst>
      <p:ext uri="{BB962C8B-B14F-4D97-AF65-F5344CB8AC3E}">
        <p14:creationId xmlns:p14="http://schemas.microsoft.com/office/powerpoint/2010/main" val="835402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the trainer will explain Feedforward Neural Networks (FNNs):</a:t>
            </a:r>
          </a:p>
          <a:p>
            <a:pPr>
              <a:buFont typeface="Arial" panose="020B0604020202020204" pitchFamily="34" charset="0"/>
              <a:buChar char="•"/>
            </a:pPr>
            <a:r>
              <a:rPr lang="en-US" b="1" dirty="0"/>
              <a:t>Feedforward Neural Networks:</a:t>
            </a:r>
            <a:endParaRPr lang="en-US" dirty="0"/>
          </a:p>
          <a:p>
            <a:pPr marL="742950" lvl="1" indent="-285750">
              <a:buFont typeface="Arial" panose="020B0604020202020204" pitchFamily="34" charset="0"/>
              <a:buChar char="•"/>
            </a:pPr>
            <a:r>
              <a:rPr lang="en-US" dirty="0"/>
              <a:t>Basic neural network type.</a:t>
            </a:r>
          </a:p>
          <a:p>
            <a:pPr marL="742950" lvl="1" indent="-285750">
              <a:buFont typeface="Arial" panose="020B0604020202020204" pitchFamily="34" charset="0"/>
              <a:buChar char="•"/>
            </a:pPr>
            <a:r>
              <a:rPr lang="en-US" dirty="0"/>
              <a:t>Data flows one way, from input to output.</a:t>
            </a:r>
          </a:p>
          <a:p>
            <a:pPr marL="742950" lvl="1" indent="-285750">
              <a:buFont typeface="Arial" panose="020B0604020202020204" pitchFamily="34" charset="0"/>
              <a:buChar char="•"/>
            </a:pPr>
            <a:r>
              <a:rPr lang="en-US" dirty="0"/>
              <a:t>No loops or cycles.</a:t>
            </a:r>
          </a:p>
          <a:p>
            <a:pPr marL="742950" lvl="1" indent="-285750">
              <a:buFont typeface="Arial" panose="020B0604020202020204" pitchFamily="34" charset="0"/>
              <a:buChar char="•"/>
            </a:pPr>
            <a:r>
              <a:rPr lang="en-US" dirty="0"/>
              <a:t>Applications: pattern/image recognition, regression analysis, classification.</a:t>
            </a:r>
          </a:p>
          <a:p>
            <a:pPr>
              <a:buFont typeface="Arial" panose="020B0604020202020204" pitchFamily="34" charset="0"/>
              <a:buChar char="•"/>
            </a:pPr>
            <a:r>
              <a:rPr lang="en-US" b="1" dirty="0"/>
              <a:t>How FNNs Work:</a:t>
            </a:r>
            <a:endParaRPr lang="en-US" dirty="0"/>
          </a:p>
          <a:p>
            <a:pPr marL="742950" lvl="1" indent="-285750">
              <a:buFont typeface="Arial" panose="020B0604020202020204" pitchFamily="34" charset="0"/>
              <a:buChar char="•"/>
            </a:pPr>
            <a:r>
              <a:rPr lang="en-US" dirty="0"/>
              <a:t>Composed of input layer, hidden layers, and output layer.</a:t>
            </a:r>
          </a:p>
          <a:p>
            <a:pPr marL="742950" lvl="1" indent="-285750">
              <a:buFont typeface="Arial" panose="020B0604020202020204" pitchFamily="34" charset="0"/>
              <a:buChar char="•"/>
            </a:pPr>
            <a:r>
              <a:rPr lang="en-US" dirty="0"/>
              <a:t>Data passes through nodes in each layer.</a:t>
            </a:r>
          </a:p>
          <a:p>
            <a:pPr marL="742950" lvl="1" indent="-285750">
              <a:buFont typeface="Arial" panose="020B0604020202020204" pitchFamily="34" charset="0"/>
              <a:buChar char="•"/>
            </a:pPr>
            <a:r>
              <a:rPr lang="en-US" dirty="0"/>
              <a:t>Each node connects to every node in the next layer.</a:t>
            </a:r>
          </a:p>
          <a:p>
            <a:endParaRPr lang="en-IN" dirty="0"/>
          </a:p>
        </p:txBody>
      </p:sp>
      <p:sp>
        <p:nvSpPr>
          <p:cNvPr id="4" name="Slide Number Placeholder 3"/>
          <p:cNvSpPr>
            <a:spLocks noGrp="1"/>
          </p:cNvSpPr>
          <p:nvPr>
            <p:ph type="sldNum" sz="quarter" idx="5"/>
          </p:nvPr>
        </p:nvSpPr>
        <p:spPr/>
        <p:txBody>
          <a:bodyPr/>
          <a:lstStyle/>
          <a:p>
            <a:fld id="{902094FC-26C5-4668-8E78-31C86FDCC3E6}" type="slidenum">
              <a:rPr lang="en-IN" smtClean="0"/>
              <a:t>19</a:t>
            </a:fld>
            <a:endParaRPr lang="en-IN"/>
          </a:p>
        </p:txBody>
      </p:sp>
    </p:spTree>
    <p:extLst>
      <p:ext uri="{BB962C8B-B14F-4D97-AF65-F5344CB8AC3E}">
        <p14:creationId xmlns:p14="http://schemas.microsoft.com/office/powerpoint/2010/main" val="396067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Backpropagation is the workhorse for gradient calculation in multi-layered neural networks. It operates by systematically propagating the error backward through the network, layer by layer. At each layer, the error is used to compute the gradients for the weights and biases connecting that layer to the previous layer. These gradients essentially tell us how much each weight or bias in the network contributed to the overall error. </a:t>
            </a:r>
            <a:endParaRPr lang="en-IN" dirty="0"/>
          </a:p>
        </p:txBody>
      </p:sp>
      <p:sp>
        <p:nvSpPr>
          <p:cNvPr id="4" name="Slide Number Placeholder 3"/>
          <p:cNvSpPr>
            <a:spLocks noGrp="1"/>
          </p:cNvSpPr>
          <p:nvPr>
            <p:ph type="sldNum" sz="quarter" idx="5"/>
          </p:nvPr>
        </p:nvSpPr>
        <p:spPr/>
        <p:txBody>
          <a:bodyPr/>
          <a:lstStyle/>
          <a:p>
            <a:fld id="{902094FC-26C5-4668-8E78-31C86FDCC3E6}" type="slidenum">
              <a:rPr lang="en-IN" smtClean="0"/>
              <a:t>20</a:t>
            </a:fld>
            <a:endParaRPr lang="en-IN"/>
          </a:p>
        </p:txBody>
      </p:sp>
    </p:spTree>
    <p:extLst>
      <p:ext uri="{BB962C8B-B14F-4D97-AF65-F5344CB8AC3E}">
        <p14:creationId xmlns:p14="http://schemas.microsoft.com/office/powerpoint/2010/main" val="3416074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Backpropagation involves a forward pass and a backward pass. In the forward pass, the input data travels through the network, layer by layer, calculating the activation values at each neuron. Once the output is generated, the error is computed by comparing the predicted output with the actual target value. Then comes the crucial backward pass. The error is propagated backward, layer by layer. At each layer, the chain rule, a mathematical technique for differentiating composite functions, is employed to calculate the gradients for the weights and biases connecting that layer to the previous one. Finally, these gradients are used to update the weights and biases in a direction that minimizes the overall error. This iterative process of forward pass, error calculation, backward pass, and weight update continues until the network converges or reaches a satisfactory level of performance</a:t>
            </a:r>
            <a:endParaRPr lang="en-IN" dirty="0"/>
          </a:p>
        </p:txBody>
      </p:sp>
      <p:sp>
        <p:nvSpPr>
          <p:cNvPr id="4" name="Slide Number Placeholder 3"/>
          <p:cNvSpPr>
            <a:spLocks noGrp="1"/>
          </p:cNvSpPr>
          <p:nvPr>
            <p:ph type="sldNum" sz="quarter" idx="5"/>
          </p:nvPr>
        </p:nvSpPr>
        <p:spPr/>
        <p:txBody>
          <a:bodyPr/>
          <a:lstStyle/>
          <a:p>
            <a:fld id="{902094FC-26C5-4668-8E78-31C86FDCC3E6}" type="slidenum">
              <a:rPr lang="en-IN" smtClean="0"/>
              <a:t>21</a:t>
            </a:fld>
            <a:endParaRPr lang="en-IN"/>
          </a:p>
        </p:txBody>
      </p:sp>
    </p:spTree>
    <p:extLst>
      <p:ext uri="{BB962C8B-B14F-4D97-AF65-F5344CB8AC3E}">
        <p14:creationId xmlns:p14="http://schemas.microsoft.com/office/powerpoint/2010/main" val="972103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IN" sz="1800" b="1" i="0" u="none" strike="noStrike" dirty="0">
                <a:solidFill>
                  <a:srgbClr val="000000"/>
                </a:solidFill>
                <a:effectLst/>
                <a:latin typeface="Arial" panose="020B0604020202020204" pitchFamily="34" charset="0"/>
              </a:rPr>
              <a:t>Now understand what is </a:t>
            </a:r>
            <a:r>
              <a:rPr lang="en-US" sz="1800" b="1" i="0" u="none" strike="noStrike" dirty="0">
                <a:solidFill>
                  <a:srgbClr val="213163"/>
                </a:solidFill>
                <a:effectLst/>
                <a:latin typeface="Arial" panose="020B0604020202020204" pitchFamily="34" charset="0"/>
              </a:rPr>
              <a:t>Gradient Descent</a:t>
            </a:r>
            <a:r>
              <a:rPr lang="en-US" sz="1800" b="0" i="0" dirty="0">
                <a:solidFill>
                  <a:srgbClr val="444444"/>
                </a:solidFill>
                <a:effectLst/>
                <a:latin typeface="Arial" panose="020B0604020202020204" pitchFamily="34" charset="0"/>
              </a:rPr>
              <a: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Gradient Descent is a popular </a:t>
            </a:r>
            <a:r>
              <a:rPr lang="en-US" sz="1800" b="0" i="0" u="none" strike="noStrike" dirty="0" err="1">
                <a:solidFill>
                  <a:srgbClr val="000000"/>
                </a:solidFill>
                <a:effectLst/>
                <a:latin typeface="Arial" panose="020B0604020202020204" pitchFamily="34" charset="0"/>
              </a:rPr>
              <a:t>optimisation</a:t>
            </a:r>
            <a:r>
              <a:rPr lang="en-US" sz="1800" b="0" i="0" u="none" strike="noStrike" dirty="0">
                <a:solidFill>
                  <a:srgbClr val="000000"/>
                </a:solidFill>
                <a:effectLst/>
                <a:latin typeface="Arial" panose="020B0604020202020204" pitchFamily="34" charset="0"/>
              </a:rPr>
              <a:t> approach for training machine learning models by </a:t>
            </a:r>
            <a:r>
              <a:rPr lang="en-US" sz="1800" b="0" i="0" u="none" strike="noStrike" dirty="0" err="1">
                <a:solidFill>
                  <a:srgbClr val="000000"/>
                </a:solidFill>
                <a:effectLst/>
                <a:latin typeface="Arial" panose="020B0604020202020204" pitchFamily="34" charset="0"/>
              </a:rPr>
              <a:t>minimising</a:t>
            </a:r>
            <a:r>
              <a:rPr lang="en-US" sz="1800" b="0" i="0" u="none" strike="noStrike" dirty="0">
                <a:solidFill>
                  <a:srgbClr val="000000"/>
                </a:solidFill>
                <a:effectLst/>
                <a:latin typeface="Arial" panose="020B0604020202020204" pitchFamily="34" charset="0"/>
              </a:rPr>
              <a:t> errors between actual and expected results.</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"Augustin-Louis Cauchy" discovered gradient descent in the mid-18th century.</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Gradient Descent is a machine learning iterative </a:t>
            </a:r>
            <a:r>
              <a:rPr lang="en-US" sz="1800" b="0" i="0" u="none" strike="noStrike" dirty="0" err="1">
                <a:solidFill>
                  <a:srgbClr val="000000"/>
                </a:solidFill>
                <a:effectLst/>
                <a:latin typeface="Arial" panose="020B0604020202020204" pitchFamily="34" charset="0"/>
              </a:rPr>
              <a:t>optimisation</a:t>
            </a:r>
            <a:r>
              <a:rPr lang="en-US" sz="1800" b="0" i="0" u="none" strike="noStrike" dirty="0">
                <a:solidFill>
                  <a:srgbClr val="000000"/>
                </a:solidFill>
                <a:effectLst/>
                <a:latin typeface="Arial" panose="020B0604020202020204" pitchFamily="34" charset="0"/>
              </a:rPr>
              <a:t> approach that is commonly used to train machine learning and deep learning models. It aids in determining a function's local minimum.</a:t>
            </a:r>
            <a:r>
              <a:rPr lang="en-IN"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Gradient Descent is an iterative </a:t>
            </a:r>
            <a:r>
              <a:rPr lang="en-US" sz="1800" b="0" i="0" u="none" strike="noStrike" dirty="0" err="1">
                <a:solidFill>
                  <a:srgbClr val="000000"/>
                </a:solidFill>
                <a:effectLst/>
                <a:latin typeface="Arial" panose="020B0604020202020204" pitchFamily="34" charset="0"/>
              </a:rPr>
              <a:t>optimisation</a:t>
            </a:r>
            <a:r>
              <a:rPr lang="en-US" sz="1800" b="0" i="0" u="none" strike="noStrike" dirty="0">
                <a:solidFill>
                  <a:srgbClr val="000000"/>
                </a:solidFill>
                <a:effectLst/>
                <a:latin typeface="Arial" panose="020B0604020202020204" pitchFamily="34" charset="0"/>
              </a:rPr>
              <a:t> procedure that is used to </a:t>
            </a:r>
            <a:r>
              <a:rPr lang="en-US" sz="1800" b="0" i="0" u="none" strike="noStrike" dirty="0" err="1">
                <a:solidFill>
                  <a:srgbClr val="000000"/>
                </a:solidFill>
                <a:effectLst/>
                <a:latin typeface="Arial" panose="020B0604020202020204" pitchFamily="34" charset="0"/>
              </a:rPr>
              <a:t>minimise</a:t>
            </a:r>
            <a:r>
              <a:rPr lang="en-US" sz="1800" b="0" i="0" u="none" strike="noStrike" dirty="0">
                <a:solidFill>
                  <a:srgbClr val="000000"/>
                </a:solidFill>
                <a:effectLst/>
                <a:latin typeface="Arial" panose="020B0604020202020204" pitchFamily="34" charset="0"/>
              </a:rPr>
              <a:t> a machine learning model's loss function by altering its parameters such as weights and biases. It is a fundamental technique used to train numerous types of machine learning models, such as neural networks. Gradient Descent seeks the ideal set of parameters that yields the lowest possible value of the loss function, showing the best fit of the model to the training data.</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The following is the easiest technique to define a function's local minimum or local maximum using gradient descent:</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Moving towards a negative gradient or away from the gradient of the function at the current location will yield the function's local minimum.</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shall get the local maximum on that function whenever we move towards a positive gradient or the gradient of the function at the present position.</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IN"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the gradient at a point is near 0 and positive, you are on the left side of a local minimum. As you advance to the right, the function becomes more powerful. If the gradient at a place is near to 0 and negative, you're on the correct side of a local minimum. As you advance to the left, the function becomes more powerful.</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the gradient at a place is near to 0 and positive, you are on the correct side of a local maximum. As you move to the right, the function becomes smaller. If the gradient at a place is near 0 and negative, you are on the left side of a local maximum. As you proceed to the left, the function becomes smaller.</a:t>
            </a:r>
            <a:r>
              <a:rPr lang="en-IN"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IN"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IN"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IN" sz="1800" b="0" i="0" dirty="0">
                <a:solidFill>
                  <a:srgbClr val="444444"/>
                </a:solidFill>
                <a:effectLst/>
                <a:latin typeface="Arial" panose="020B0604020202020204" pitchFamily="34" charset="0"/>
              </a:rPr>
              <a:t>​</a:t>
            </a:r>
          </a:p>
          <a:p>
            <a:endParaRPr lang="en-IN" dirty="0"/>
          </a:p>
        </p:txBody>
      </p:sp>
    </p:spTree>
    <p:extLst>
      <p:ext uri="{BB962C8B-B14F-4D97-AF65-F5344CB8AC3E}">
        <p14:creationId xmlns:p14="http://schemas.microsoft.com/office/powerpoint/2010/main" val="4289260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we have the derivative, we can simply increase/decrease the weights and biases with it (refer to the earlier diagram). This is referred to as gradient decline.</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graphic above shows the loss for various weight combinations between nodes. As the graphic shows, if we are unlucky, we can become caught in local minima, i.e. areas where the gradient is zero, but this is not the global minimum, i.e. the weight combination with the lowest potential loss. This is simply a fact of life for neural networks; you are not guaranteed to get the best solution. various weight initializations will result in various minima, which can differ significantly.</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 either case, we </a:t>
            </a:r>
            <a:r>
              <a:rPr lang="en-US" sz="1800" b="0" i="0" u="none" strike="noStrike" dirty="0" err="1">
                <a:solidFill>
                  <a:srgbClr val="000000"/>
                </a:solidFill>
                <a:effectLst/>
                <a:latin typeface="Arial" panose="020B0604020202020204" pitchFamily="34" charset="0"/>
              </a:rPr>
              <a:t>minimise</a:t>
            </a:r>
            <a:r>
              <a:rPr lang="en-US" sz="1800" b="0" i="0" u="none" strike="noStrike" dirty="0">
                <a:solidFill>
                  <a:srgbClr val="000000"/>
                </a:solidFill>
                <a:effectLst/>
                <a:latin typeface="Arial" panose="020B0604020202020204" pitchFamily="34" charset="0"/>
              </a:rPr>
              <a:t> the loss by calculating the gradient of the loss function in our present state and adjusting our weights accordingly. The gradient's sign (+ or -) indicates which way to proceed, and the magnitude indicates how large the steps should be. In essence, we begin at some random point on the graph above and work our way down until we reach the green dot.</a:t>
            </a:r>
            <a:endParaRPr lang="en-US" sz="1800" b="0" i="0" dirty="0">
              <a:solidFill>
                <a:srgbClr val="444444"/>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19362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So , Gradient descent is an optimization process that minimizes a differentiable function by iteratively subtracting its partial derivatives from its weights, moving them to the bottom of it.</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 the graph, a quadratic function is shown in relation to any single weights or biases. Keeping in mind what we discussed earlier, and that gradient descent is the </a:t>
            </a:r>
            <a:r>
              <a:rPr lang="en-US" sz="1800" b="0" i="0" u="none" strike="noStrike" dirty="0" err="1">
                <a:solidFill>
                  <a:srgbClr val="000000"/>
                </a:solidFill>
                <a:effectLst/>
                <a:latin typeface="Arial" panose="020B0604020202020204" pitchFamily="34" charset="0"/>
              </a:rPr>
              <a:t>optimisation</a:t>
            </a:r>
            <a:r>
              <a:rPr lang="en-US" sz="1800" b="0" i="0" u="none" strike="noStrike" dirty="0">
                <a:solidFill>
                  <a:srgbClr val="000000"/>
                </a:solidFill>
                <a:effectLst/>
                <a:latin typeface="Arial" panose="020B0604020202020204" pitchFamily="34" charset="0"/>
              </a:rPr>
              <a:t> process that seeks the bottom of the function (the location with the lowest loss), the gradient can be viewed as the rate of change of the loss, or the slope. So, gradient descent is the method for changing the loss function, for decreasing it, by tweaking the weights and biases that were initially chosen at random. Because the following stages will no longer be random, but will instead be changed based on the value of the loss function.</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Gradient descent can be thought of as a method of teaching the model to forecast better.</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As a result, if the gradient (and thus the slope) is positive, raising the weight value reduces the loss. Conversely, if the gradient is negative (and so a negative slope), by decreasing the weight’s value the loss will decrease.</a:t>
            </a:r>
            <a:r>
              <a:rPr lang="en-IN"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r>
              <a:rPr lang="en-IN" sz="1800" b="0" i="0" dirty="0">
                <a:solidFill>
                  <a:srgbClr val="444444"/>
                </a:solidFill>
                <a:effectLst/>
                <a:latin typeface="Arial" panose="020B0604020202020204" pitchFamily="34" charset="0"/>
              </a:rPr>
              <a:t>​</a:t>
            </a:r>
          </a:p>
          <a:p>
            <a:endParaRPr lang="en-IN" dirty="0"/>
          </a:p>
        </p:txBody>
      </p:sp>
    </p:spTree>
    <p:extLst>
      <p:ext uri="{BB962C8B-B14F-4D97-AF65-F5344CB8AC3E}">
        <p14:creationId xmlns:p14="http://schemas.microsoft.com/office/powerpoint/2010/main" val="808276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the trainer highlights the specialized capabilities of Convolutional Neural Networks (CNNs) in recognizing patterns and images. CNNs are extensively employed in various applications, notably in Computer Vision tasks such as image classification, object detection, and segmentation. One of their notable applications is in handwritten zip code recognition, where CNNs excel in accurately deciphering handwritten digits.</a:t>
            </a:r>
          </a:p>
          <a:p>
            <a:r>
              <a:rPr lang="en-US" dirty="0"/>
              <a:t>The trainer introduces how CNNs function, comprising input, convolutional, pooling, and output layers. Convolutional layers play a crucial role in filtering input data to extract essential features, enabling the network to recognize patterns effectively. Meanwhile, pooling layers help simplify parameters while retaining critical information, contributing to the network's efficiency in processing large datasets.</a:t>
            </a:r>
          </a:p>
          <a:p>
            <a:endParaRPr lang="en-IN" dirty="0"/>
          </a:p>
        </p:txBody>
      </p:sp>
      <p:sp>
        <p:nvSpPr>
          <p:cNvPr id="4" name="Slide Number Placeholder 3"/>
          <p:cNvSpPr>
            <a:spLocks noGrp="1"/>
          </p:cNvSpPr>
          <p:nvPr>
            <p:ph type="sldNum" sz="quarter" idx="5"/>
          </p:nvPr>
        </p:nvSpPr>
        <p:spPr/>
        <p:txBody>
          <a:bodyPr/>
          <a:lstStyle/>
          <a:p>
            <a:fld id="{902094FC-26C5-4668-8E78-31C86FDCC3E6}" type="slidenum">
              <a:rPr lang="en-IN" smtClean="0"/>
              <a:t>25</a:t>
            </a:fld>
            <a:endParaRPr lang="en-IN"/>
          </a:p>
        </p:txBody>
      </p:sp>
    </p:spTree>
    <p:extLst>
      <p:ext uri="{BB962C8B-B14F-4D97-AF65-F5344CB8AC3E}">
        <p14:creationId xmlns:p14="http://schemas.microsoft.com/office/powerpoint/2010/main" val="2926131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0" i="0" u="none" strike="noStrike" dirty="0">
                <a:solidFill>
                  <a:srgbClr val="000000"/>
                </a:solidFill>
                <a:effectLst/>
                <a:latin typeface="Arial" panose="020B0604020202020204" pitchFamily="34" charset="0"/>
              </a:rPr>
              <a:t>Now let’s have look on CNN </a:t>
            </a:r>
            <a:r>
              <a:rPr lang="en-US" b="1" i="0" u="none" strike="noStrike" dirty="0">
                <a:solidFill>
                  <a:srgbClr val="213163"/>
                </a:solidFill>
                <a:effectLst/>
                <a:latin typeface="Arial" panose="020B0604020202020204" pitchFamily="34" charset="0"/>
              </a:rPr>
              <a:t>Convolutional Neural Network</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Arial" panose="020B0604020202020204" pitchFamily="34" charset="0"/>
              </a:rPr>
              <a:t>Let’s start with what Is the CNN and later we will see the image</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Arial" panose="020B0604020202020204" pitchFamily="34" charset="0"/>
              </a:rPr>
              <a:t>A convolutional neural network is a feed-forward neural network that is generally used to analyze visual images by processing data with grid-like topology. It’s also known as a </a:t>
            </a:r>
            <a:r>
              <a:rPr lang="en-US" b="0" i="0" u="none" strike="noStrike" dirty="0" err="1">
                <a:solidFill>
                  <a:srgbClr val="000000"/>
                </a:solidFill>
                <a:effectLst/>
                <a:latin typeface="Arial" panose="020B0604020202020204" pitchFamily="34" charset="0"/>
              </a:rPr>
              <a:t>ConvNet</a:t>
            </a:r>
            <a:r>
              <a:rPr lang="en-US" b="0" i="0" u="none" strike="noStrike" dirty="0">
                <a:solidFill>
                  <a:srgbClr val="000000"/>
                </a:solidFill>
                <a:effectLst/>
                <a:latin typeface="Arial" panose="020B0604020202020204" pitchFamily="34" charset="0"/>
              </a:rPr>
              <a:t>. A convolutional neural network is used to detect and classify objects in an image</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en-GB" b="0" i="0" dirty="0">
                <a:solidFill>
                  <a:srgbClr val="444444"/>
                </a:solidFill>
                <a:effectLst/>
                <a:latin typeface="Arial" panose="020B0604020202020204" pitchFamily="34" charset="0"/>
              </a:rPr>
              <a:t>​</a:t>
            </a:r>
            <a:endParaRPr lang="en-GB" b="0" i="0" dirty="0">
              <a:solidFill>
                <a:srgbClr val="444444"/>
              </a:solidFill>
              <a:effectLst/>
              <a:latin typeface="Calibri" panose="020F0502020204030204" pitchFamily="34" charset="0"/>
            </a:endParaRPr>
          </a:p>
          <a:p>
            <a:pPr algn="l" rtl="0" fontAlgn="base"/>
            <a:r>
              <a:rPr lang="en-GB" b="0" i="0" u="none" strike="noStrike" dirty="0">
                <a:solidFill>
                  <a:srgbClr val="000000"/>
                </a:solidFill>
                <a:effectLst/>
                <a:latin typeface="Arial" panose="020B0604020202020204" pitchFamily="34" charset="0"/>
              </a:rPr>
              <a:t>The following figure illustrates a CNN with one convolution layer, one pooling layer, and one dense layer. The task is to predict whether the image depicts a cat. Layers that are in-between the input and output layer are also referred to as </a:t>
            </a:r>
            <a:r>
              <a:rPr lang="en-GB" b="0" i="1" u="none" strike="noStrike" dirty="0">
                <a:solidFill>
                  <a:srgbClr val="000000"/>
                </a:solidFill>
                <a:effectLst/>
                <a:latin typeface="Arial" panose="020B0604020202020204" pitchFamily="34" charset="0"/>
              </a:rPr>
              <a:t>hidden layers</a:t>
            </a:r>
            <a:r>
              <a:rPr lang="en-GB" b="0" i="0" u="none" strike="noStrike" dirty="0">
                <a:solidFill>
                  <a:srgbClr val="000000"/>
                </a:solidFill>
                <a:effectLst/>
                <a:latin typeface="Arial" panose="020B0604020202020204" pitchFamily="34" charset="0"/>
              </a:rPr>
              <a:t> as there state is not directly visible when treating the model as a black box.</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en-IN" b="0" i="0" dirty="0">
                <a:solidFill>
                  <a:srgbClr val="444444"/>
                </a:solidFill>
                <a:effectLst/>
                <a:latin typeface="Arial" panose="020B0604020202020204" pitchFamily="34" charset="0"/>
              </a:rPr>
              <a:t>​</a:t>
            </a:r>
            <a:endParaRPr lang="en-IN" b="0" i="0" dirty="0">
              <a:solidFill>
                <a:srgbClr val="444444"/>
              </a:solidFill>
              <a:effectLst/>
              <a:latin typeface="Calibri" panose="020F0502020204030204" pitchFamily="34" charset="0"/>
            </a:endParaRPr>
          </a:p>
          <a:p>
            <a:endParaRPr lang="en-IN" dirty="0"/>
          </a:p>
        </p:txBody>
      </p:sp>
    </p:spTree>
    <p:extLst>
      <p:ext uri="{BB962C8B-B14F-4D97-AF65-F5344CB8AC3E}">
        <p14:creationId xmlns:p14="http://schemas.microsoft.com/office/powerpoint/2010/main" val="1295311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6138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99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509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Introduction:</a:t>
            </a:r>
            <a:endParaRPr lang="en-US" dirty="0"/>
          </a:p>
          <a:p>
            <a:pPr>
              <a:buFont typeface="Arial" panose="020B0604020202020204" pitchFamily="34" charset="0"/>
              <a:buChar char="•"/>
            </a:pPr>
            <a:r>
              <a:rPr lang="en-US" dirty="0"/>
              <a:t>Begin by defining deep learning as a specialized branch of machine learning.</a:t>
            </a:r>
          </a:p>
          <a:p>
            <a:pPr>
              <a:buFont typeface="Arial" panose="020B0604020202020204" pitchFamily="34" charset="0"/>
              <a:buChar char="•"/>
            </a:pPr>
            <a:r>
              <a:rPr lang="en-US" dirty="0"/>
              <a:t>Emphasize the similarities and differences between the two.</a:t>
            </a:r>
          </a:p>
          <a:p>
            <a:r>
              <a:rPr lang="en-US" b="1" dirty="0"/>
              <a:t>Key Points:</a:t>
            </a:r>
            <a:endParaRPr lang="en-US" dirty="0"/>
          </a:p>
          <a:p>
            <a:pPr>
              <a:buFont typeface="Arial" panose="020B0604020202020204" pitchFamily="34" charset="0"/>
              <a:buChar char="•"/>
            </a:pPr>
            <a:r>
              <a:rPr lang="en-US" b="1" dirty="0"/>
              <a:t>Functionality:</a:t>
            </a:r>
            <a:r>
              <a:rPr lang="en-US" dirty="0"/>
              <a:t> Both deep learning and machine learning use algorithms to learn from data and make predictions.</a:t>
            </a:r>
          </a:p>
          <a:p>
            <a:pPr>
              <a:buFont typeface="Arial" panose="020B0604020202020204" pitchFamily="34" charset="0"/>
              <a:buChar char="•"/>
            </a:pPr>
            <a:r>
              <a:rPr lang="en-US" b="1" dirty="0"/>
              <a:t>Feature Extraction:</a:t>
            </a:r>
            <a:r>
              <a:rPr lang="en-US" dirty="0"/>
              <a:t> Deep learning models excel at automatically identifying the most relevant features within data, reducing the need for extensive manual feature engineering.</a:t>
            </a:r>
          </a:p>
          <a:p>
            <a:pPr>
              <a:buFont typeface="Arial" panose="020B0604020202020204" pitchFamily="34" charset="0"/>
              <a:buChar char="•"/>
            </a:pPr>
            <a:r>
              <a:rPr lang="en-US" b="1" dirty="0"/>
              <a:t>Neural Networks:</a:t>
            </a:r>
            <a:r>
              <a:rPr lang="en-US" dirty="0"/>
              <a:t> Deep learning relies heavily on neural networks, which are inspired by the structure and function of the human brain.</a:t>
            </a:r>
          </a:p>
          <a:p>
            <a:pPr>
              <a:buFont typeface="Arial" panose="020B0604020202020204" pitchFamily="34" charset="0"/>
              <a:buChar char="•"/>
            </a:pPr>
            <a:r>
              <a:rPr lang="en-US" b="1" dirty="0"/>
              <a:t>Biological Inspiration:</a:t>
            </a:r>
            <a:r>
              <a:rPr lang="en-US" dirty="0"/>
              <a:t> Explain how the concept of neural networks was motivated by the biological neurons found in the brain.</a:t>
            </a:r>
          </a:p>
          <a:p>
            <a:r>
              <a:rPr lang="en-US" b="1" dirty="0"/>
              <a:t>Closing Remarks:</a:t>
            </a:r>
            <a:endParaRPr lang="en-US" dirty="0"/>
          </a:p>
          <a:p>
            <a:pPr>
              <a:buFont typeface="Arial" panose="020B0604020202020204" pitchFamily="34" charset="0"/>
              <a:buChar char="•"/>
            </a:pPr>
            <a:r>
              <a:rPr lang="en-US" dirty="0"/>
              <a:t>Summarize the key points about deep learning and its relationship to machine learning and neural networks.</a:t>
            </a:r>
          </a:p>
          <a:p>
            <a:pPr>
              <a:buFont typeface="Arial" panose="020B0604020202020204" pitchFamily="34" charset="0"/>
              <a:buChar char="•"/>
            </a:pPr>
            <a:r>
              <a:rPr lang="en-US" dirty="0"/>
              <a:t>Highlight the advantages of deep learning, such as its ability to handle complex tasks and learn from large amounts of data.</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127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Example of Deep Learning: Facial Recognition</a:t>
            </a:r>
          </a:p>
          <a:p>
            <a:r>
              <a:rPr lang="en-US" b="1" dirty="0"/>
              <a:t>Image:</a:t>
            </a:r>
            <a:r>
              <a:rPr lang="en-US" dirty="0"/>
              <a:t> A diagram illustrating a convolutional neural network (CNN) used for facial recognition.</a:t>
            </a:r>
          </a:p>
          <a:p>
            <a:r>
              <a:rPr lang="en-US" b="1" dirty="0"/>
              <a:t>Explanation:</a:t>
            </a:r>
            <a:endParaRPr lang="en-US" dirty="0"/>
          </a:p>
          <a:p>
            <a:r>
              <a:rPr lang="en-US" dirty="0"/>
              <a:t>This image depicts a CNN architecture, a common type of deep learning model, applied to the task of facial recognition.</a:t>
            </a:r>
          </a:p>
          <a:p>
            <a:pPr>
              <a:buFont typeface="+mj-lt"/>
              <a:buAutoNum type="arabicPeriod"/>
            </a:pPr>
            <a:r>
              <a:rPr lang="en-US" b="1" dirty="0"/>
              <a:t>Input Layer:</a:t>
            </a:r>
            <a:r>
              <a:rPr lang="en-US" dirty="0"/>
              <a:t> The network receives an input image, such as a photograph of a person's face.</a:t>
            </a:r>
          </a:p>
          <a:p>
            <a:pPr>
              <a:buFont typeface="+mj-lt"/>
              <a:buAutoNum type="arabicPeriod"/>
            </a:pPr>
            <a:r>
              <a:rPr lang="en-US" b="1" dirty="0"/>
              <a:t>Convolutional Layers:</a:t>
            </a:r>
            <a:r>
              <a:rPr lang="en-US" dirty="0"/>
              <a:t> These layers extract features from the image by applying filters that detect patterns like edges, corners, and curves.</a:t>
            </a:r>
          </a:p>
          <a:p>
            <a:pPr>
              <a:buFont typeface="+mj-lt"/>
              <a:buAutoNum type="arabicPeriod"/>
            </a:pPr>
            <a:r>
              <a:rPr lang="en-US" b="1" dirty="0"/>
              <a:t>Pooling Layers:</a:t>
            </a:r>
            <a:r>
              <a:rPr lang="en-US" dirty="0"/>
              <a:t> These layers </a:t>
            </a:r>
            <a:r>
              <a:rPr lang="en-US" dirty="0" err="1"/>
              <a:t>downsample</a:t>
            </a:r>
            <a:r>
              <a:rPr lang="en-US" dirty="0"/>
              <a:t> the feature maps, reducing computational complexity while preserving essential information.</a:t>
            </a:r>
          </a:p>
          <a:p>
            <a:pPr>
              <a:buFont typeface="+mj-lt"/>
              <a:buAutoNum type="arabicPeriod"/>
            </a:pPr>
            <a:r>
              <a:rPr lang="en-US" b="1" dirty="0"/>
              <a:t>Fully Connected Layers:</a:t>
            </a:r>
            <a:r>
              <a:rPr lang="en-US" dirty="0"/>
              <a:t> These layers combine the extracted features to produce a final output, which in this case is a prediction of the person's identity.</a:t>
            </a:r>
          </a:p>
          <a:p>
            <a:pPr>
              <a:buFont typeface="+mj-lt"/>
              <a:buAutoNum type="arabicPeriod"/>
            </a:pPr>
            <a:r>
              <a:rPr lang="en-US" b="1" dirty="0"/>
              <a:t>Output Layer:</a:t>
            </a:r>
            <a:r>
              <a:rPr lang="en-US" dirty="0"/>
              <a:t> The final layer outputs a probability distribution over possible identities, indicating the likelihood of each person being the correct match.</a:t>
            </a:r>
          </a:p>
          <a:p>
            <a:r>
              <a:rPr lang="en-US" b="1" dirty="0"/>
              <a:t>Key Points:</a:t>
            </a:r>
            <a:endParaRPr lang="en-US" dirty="0"/>
          </a:p>
          <a:p>
            <a:pPr>
              <a:buFont typeface="Arial" panose="020B0604020202020204" pitchFamily="34" charset="0"/>
              <a:buChar char="•"/>
            </a:pPr>
            <a:r>
              <a:rPr lang="en-US" b="1" dirty="0"/>
              <a:t>Feature Learning:</a:t>
            </a:r>
            <a:r>
              <a:rPr lang="en-US" dirty="0"/>
              <a:t> CNNs automatically learn relevant features from the data, making them effective for tasks like image recognition.</a:t>
            </a:r>
          </a:p>
          <a:p>
            <a:pPr>
              <a:buFont typeface="Arial" panose="020B0604020202020204" pitchFamily="34" charset="0"/>
              <a:buChar char="•"/>
            </a:pPr>
            <a:r>
              <a:rPr lang="en-US" b="1" dirty="0"/>
              <a:t>Hierarchical Representation:</a:t>
            </a:r>
            <a:r>
              <a:rPr lang="en-US" dirty="0"/>
              <a:t> The network learns from simple features (e.g., edges) to more complex ones (e.g., facial parts).</a:t>
            </a:r>
          </a:p>
          <a:p>
            <a:pPr>
              <a:buFont typeface="Arial" panose="020B0604020202020204" pitchFamily="34" charset="0"/>
              <a:buChar char="•"/>
            </a:pPr>
            <a:r>
              <a:rPr lang="en-US" b="1" dirty="0"/>
              <a:t>Deep Architecture:</a:t>
            </a:r>
            <a:r>
              <a:rPr lang="en-US" dirty="0"/>
              <a:t> The multiple layers allow CNNs to capture intricate patterns and relationships within the data.</a:t>
            </a:r>
          </a:p>
          <a:p>
            <a:r>
              <a:rPr lang="en-US" b="1" dirty="0"/>
              <a:t>Applications:</a:t>
            </a:r>
            <a:endParaRPr lang="en-US" dirty="0"/>
          </a:p>
          <a:p>
            <a:pPr>
              <a:buFont typeface="Arial" panose="020B0604020202020204" pitchFamily="34" charset="0"/>
              <a:buChar char="•"/>
            </a:pPr>
            <a:r>
              <a:rPr lang="en-US" b="1" dirty="0"/>
              <a:t>Security:</a:t>
            </a:r>
            <a:r>
              <a:rPr lang="en-US" dirty="0"/>
              <a:t> Access control, biometric authentication</a:t>
            </a:r>
          </a:p>
          <a:p>
            <a:pPr>
              <a:buFont typeface="Arial" panose="020B0604020202020204" pitchFamily="34" charset="0"/>
              <a:buChar char="•"/>
            </a:pPr>
            <a:r>
              <a:rPr lang="en-US" b="1" dirty="0"/>
              <a:t>Surveillance:</a:t>
            </a:r>
            <a:r>
              <a:rPr lang="en-US" dirty="0"/>
              <a:t> Identifying individuals in crowds</a:t>
            </a:r>
          </a:p>
          <a:p>
            <a:pPr>
              <a:buFont typeface="Arial" panose="020B0604020202020204" pitchFamily="34" charset="0"/>
              <a:buChar char="•"/>
            </a:pPr>
            <a:r>
              <a:rPr lang="en-US" b="1" dirty="0"/>
              <a:t>Social Media:</a:t>
            </a:r>
            <a:r>
              <a:rPr lang="en-US" dirty="0"/>
              <a:t> Tagging friends in photos</a:t>
            </a:r>
          </a:p>
          <a:p>
            <a:pPr>
              <a:buFont typeface="Arial" panose="020B0604020202020204" pitchFamily="34" charset="0"/>
              <a:buChar char="•"/>
            </a:pPr>
            <a:r>
              <a:rPr lang="en-US" b="1" dirty="0"/>
              <a:t>Law Enforcement:</a:t>
            </a:r>
            <a:r>
              <a:rPr lang="en-US" dirty="0"/>
              <a:t> Identifying suspects</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3433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Introduction:</a:t>
            </a:r>
            <a:endParaRPr lang="en-US" dirty="0"/>
          </a:p>
          <a:p>
            <a:pPr>
              <a:buFont typeface="Arial" panose="020B0604020202020204" pitchFamily="34" charset="0"/>
              <a:buChar char="•"/>
            </a:pPr>
            <a:r>
              <a:rPr lang="en-US" dirty="0"/>
              <a:t>Begin by defining machine learning and deep learning as subsets of artificial intelligence.</a:t>
            </a:r>
          </a:p>
          <a:p>
            <a:pPr>
              <a:buFont typeface="Arial" panose="020B0604020202020204" pitchFamily="34" charset="0"/>
              <a:buChar char="•"/>
            </a:pPr>
            <a:r>
              <a:rPr lang="en-US" dirty="0"/>
              <a:t>Clarify that while often used interchangeably, they represent distinct concepts.</a:t>
            </a:r>
          </a:p>
          <a:p>
            <a:r>
              <a:rPr lang="en-US" b="1" dirty="0"/>
              <a:t>Key Differences:</a:t>
            </a:r>
            <a:endParaRPr lang="en-US" dirty="0"/>
          </a:p>
          <a:p>
            <a:pPr>
              <a:buFont typeface="Arial" panose="020B0604020202020204" pitchFamily="34" charset="0"/>
              <a:buChar char="•"/>
            </a:pPr>
            <a:r>
              <a:rPr lang="en-US" b="1" dirty="0"/>
              <a:t>Feature Engineering:</a:t>
            </a:r>
            <a:endParaRPr lang="en-US" dirty="0"/>
          </a:p>
          <a:p>
            <a:pPr marL="742950" lvl="1" indent="-285750">
              <a:buFont typeface="Arial" panose="020B0604020202020204" pitchFamily="34" charset="0"/>
              <a:buChar char="•"/>
            </a:pPr>
            <a:r>
              <a:rPr lang="en-US" dirty="0"/>
              <a:t>Machine learning typically requires manual feature engineering to extract relevant information from data.</a:t>
            </a:r>
          </a:p>
          <a:p>
            <a:pPr marL="742950" lvl="1" indent="-285750">
              <a:buFont typeface="Arial" panose="020B0604020202020204" pitchFamily="34" charset="0"/>
              <a:buChar char="•"/>
            </a:pPr>
            <a:r>
              <a:rPr lang="en-US" dirty="0"/>
              <a:t>Deep learning automatically learns features through neural networks.</a:t>
            </a:r>
          </a:p>
          <a:p>
            <a:pPr>
              <a:buFont typeface="Arial" panose="020B0604020202020204" pitchFamily="34" charset="0"/>
              <a:buChar char="•"/>
            </a:pPr>
            <a:r>
              <a:rPr lang="en-US" b="1" dirty="0"/>
              <a:t>Complexity:</a:t>
            </a:r>
            <a:endParaRPr lang="en-US" dirty="0"/>
          </a:p>
          <a:p>
            <a:pPr marL="742950" lvl="1" indent="-285750">
              <a:buFont typeface="Arial" panose="020B0604020202020204" pitchFamily="34" charset="0"/>
              <a:buChar char="•"/>
            </a:pPr>
            <a:r>
              <a:rPr lang="en-US" dirty="0"/>
              <a:t>Machine learning often involves simpler algorithms and models.</a:t>
            </a:r>
          </a:p>
          <a:p>
            <a:pPr marL="742950" lvl="1" indent="-285750">
              <a:buFont typeface="Arial" panose="020B0604020202020204" pitchFamily="34" charset="0"/>
              <a:buChar char="•"/>
            </a:pPr>
            <a:r>
              <a:rPr lang="en-US" dirty="0"/>
              <a:t>Deep learning uses complex neural networks with multiple layers.</a:t>
            </a:r>
          </a:p>
          <a:p>
            <a:pPr>
              <a:buFont typeface="Arial" panose="020B0604020202020204" pitchFamily="34" charset="0"/>
              <a:buChar char="•"/>
            </a:pPr>
            <a:r>
              <a:rPr lang="en-US" b="1" dirty="0"/>
              <a:t>Data Requirements:</a:t>
            </a:r>
            <a:endParaRPr lang="en-US" dirty="0"/>
          </a:p>
          <a:p>
            <a:pPr marL="742950" lvl="1" indent="-285750">
              <a:buFont typeface="Arial" panose="020B0604020202020204" pitchFamily="34" charset="0"/>
              <a:buChar char="•"/>
            </a:pPr>
            <a:r>
              <a:rPr lang="en-US" dirty="0"/>
              <a:t>Machine learning generally requires less data than deep learning.</a:t>
            </a:r>
          </a:p>
          <a:p>
            <a:pPr marL="742950" lvl="1" indent="-285750">
              <a:buFont typeface="Arial" panose="020B0604020202020204" pitchFamily="34" charset="0"/>
              <a:buChar char="•"/>
            </a:pPr>
            <a:r>
              <a:rPr lang="en-US" dirty="0"/>
              <a:t>Deep learning needs large amounts of data to train effectively.</a:t>
            </a:r>
          </a:p>
          <a:p>
            <a:pPr>
              <a:buFont typeface="Arial" panose="020B0604020202020204" pitchFamily="34" charset="0"/>
              <a:buChar char="•"/>
            </a:pPr>
            <a:r>
              <a:rPr lang="en-US" b="1" dirty="0"/>
              <a:t>Applications:</a:t>
            </a:r>
            <a:endParaRPr lang="en-US" dirty="0"/>
          </a:p>
          <a:p>
            <a:pPr marL="742950" lvl="1" indent="-285750">
              <a:buFont typeface="Arial" panose="020B0604020202020204" pitchFamily="34" charset="0"/>
              <a:buChar char="•"/>
            </a:pPr>
            <a:r>
              <a:rPr lang="en-US" dirty="0"/>
              <a:t>Machine learning is suitable for a variety of tasks like regression, classification, and clustering.</a:t>
            </a:r>
          </a:p>
          <a:p>
            <a:pPr marL="742950" lvl="1" indent="-285750">
              <a:buFont typeface="Arial" panose="020B0604020202020204" pitchFamily="34" charset="0"/>
              <a:buChar char="•"/>
            </a:pPr>
            <a:r>
              <a:rPr lang="en-US" dirty="0"/>
              <a:t>Deep learning excels in complex tasks like image recognition, natural language processing, and speech recognition.</a:t>
            </a:r>
          </a:p>
          <a:p>
            <a:r>
              <a:rPr lang="en-US" b="1" dirty="0"/>
              <a:t>Visual Aid:</a:t>
            </a:r>
            <a:endParaRPr lang="en-US" dirty="0"/>
          </a:p>
          <a:p>
            <a:pPr>
              <a:buFont typeface="Arial" panose="020B0604020202020204" pitchFamily="34" charset="0"/>
              <a:buChar char="•"/>
            </a:pPr>
            <a:r>
              <a:rPr lang="en-US" dirty="0"/>
              <a:t>Use a Venn diagram to illustrate the relationship between AI, ML, and DL.</a:t>
            </a:r>
          </a:p>
          <a:p>
            <a:r>
              <a:rPr lang="en-US" b="1" dirty="0"/>
              <a:t>Conclusion:</a:t>
            </a:r>
            <a:endParaRPr lang="en-US" dirty="0"/>
          </a:p>
          <a:p>
            <a:pPr>
              <a:buFont typeface="Arial" panose="020B0604020202020204" pitchFamily="34" charset="0"/>
              <a:buChar char="•"/>
            </a:pPr>
            <a:r>
              <a:rPr lang="en-US" dirty="0"/>
              <a:t>Summarize the key differences between machine learning and deep learning.</a:t>
            </a:r>
          </a:p>
          <a:p>
            <a:pPr>
              <a:buFont typeface="Arial" panose="020B0604020202020204" pitchFamily="34" charset="0"/>
              <a:buChar char="•"/>
            </a:pPr>
            <a:r>
              <a:rPr lang="en-US" dirty="0"/>
              <a:t>Emphasize that while both are valuable tools, their choice depends on the specific task and available data.</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067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Introduction:</a:t>
            </a:r>
            <a:endParaRPr lang="en-US" dirty="0"/>
          </a:p>
          <a:p>
            <a:pPr>
              <a:buFont typeface="Arial" panose="020B0604020202020204" pitchFamily="34" charset="0"/>
              <a:buChar char="•"/>
            </a:pPr>
            <a:r>
              <a:rPr lang="en-US" dirty="0"/>
              <a:t>Begin by explaining that machine learning models learn from data to make predictions or decisions.</a:t>
            </a:r>
          </a:p>
          <a:p>
            <a:pPr>
              <a:buFont typeface="Arial" panose="020B0604020202020204" pitchFamily="34" charset="0"/>
              <a:buChar char="•"/>
            </a:pPr>
            <a:r>
              <a:rPr lang="en-US" dirty="0"/>
              <a:t>Use the example of cat and dog classification to illustrate the process.</a:t>
            </a:r>
          </a:p>
          <a:p>
            <a:r>
              <a:rPr lang="en-US" b="1" dirty="0"/>
              <a:t>Key Points:</a:t>
            </a:r>
            <a:endParaRPr lang="en-US" dirty="0"/>
          </a:p>
          <a:p>
            <a:pPr>
              <a:buFont typeface="Arial" panose="020B0604020202020204" pitchFamily="34" charset="0"/>
              <a:buChar char="•"/>
            </a:pPr>
            <a:r>
              <a:rPr lang="en-US" b="1" dirty="0"/>
              <a:t>Input:</a:t>
            </a:r>
            <a:r>
              <a:rPr lang="en-US" dirty="0"/>
              <a:t> The model receives images of cats and dogs as input data.</a:t>
            </a:r>
          </a:p>
          <a:p>
            <a:pPr>
              <a:buFont typeface="Arial" panose="020B0604020202020204" pitchFamily="34" charset="0"/>
              <a:buChar char="•"/>
            </a:pPr>
            <a:r>
              <a:rPr lang="en-US" b="1" dirty="0"/>
              <a:t>Feature Extraction:</a:t>
            </a:r>
            <a:endParaRPr lang="en-US" dirty="0"/>
          </a:p>
          <a:p>
            <a:pPr marL="742950" lvl="1" indent="-285750">
              <a:buFont typeface="Arial" panose="020B0604020202020204" pitchFamily="34" charset="0"/>
              <a:buChar char="•"/>
            </a:pPr>
            <a:r>
              <a:rPr lang="en-US" dirty="0"/>
              <a:t>The model extracts relevant features from the images, such as shape, size, color, and texture.</a:t>
            </a:r>
          </a:p>
          <a:p>
            <a:pPr marL="742950" lvl="1" indent="-285750">
              <a:buFont typeface="Arial" panose="020B0604020202020204" pitchFamily="34" charset="0"/>
              <a:buChar char="•"/>
            </a:pPr>
            <a:r>
              <a:rPr lang="en-US" dirty="0"/>
              <a:t>These features are numerical representations that the model can process.</a:t>
            </a:r>
          </a:p>
          <a:p>
            <a:pPr>
              <a:buFont typeface="Arial" panose="020B0604020202020204" pitchFamily="34" charset="0"/>
              <a:buChar char="•"/>
            </a:pPr>
            <a:r>
              <a:rPr lang="en-US" b="1" dirty="0"/>
              <a:t>Classification:</a:t>
            </a:r>
            <a:endParaRPr lang="en-US" dirty="0"/>
          </a:p>
          <a:p>
            <a:pPr marL="742950" lvl="1" indent="-285750">
              <a:buFont typeface="Arial" panose="020B0604020202020204" pitchFamily="34" charset="0"/>
              <a:buChar char="•"/>
            </a:pPr>
            <a:r>
              <a:rPr lang="en-US" dirty="0"/>
              <a:t>The extracted features are fed into a classification algorithm.</a:t>
            </a:r>
          </a:p>
          <a:p>
            <a:pPr marL="742950" lvl="1" indent="-285750">
              <a:buFont typeface="Arial" panose="020B0604020202020204" pitchFamily="34" charset="0"/>
              <a:buChar char="•"/>
            </a:pPr>
            <a:r>
              <a:rPr lang="en-US" dirty="0"/>
              <a:t>The algorithm analyzes the features and assigns the image to one of two categories: "cat" or "dog."</a:t>
            </a:r>
          </a:p>
          <a:p>
            <a:pPr>
              <a:buFont typeface="Arial" panose="020B0604020202020204" pitchFamily="34" charset="0"/>
              <a:buChar char="•"/>
            </a:pPr>
            <a:r>
              <a:rPr lang="en-US" b="1" dirty="0"/>
              <a:t>Output:</a:t>
            </a:r>
            <a:endParaRPr lang="en-US" dirty="0"/>
          </a:p>
          <a:p>
            <a:pPr marL="742950" lvl="1" indent="-285750">
              <a:buFont typeface="Arial" panose="020B0604020202020204" pitchFamily="34" charset="0"/>
              <a:buChar char="•"/>
            </a:pPr>
            <a:r>
              <a:rPr lang="en-US" dirty="0"/>
              <a:t>The model produces a prediction, indicating whether the input image is a cat or a dog.</a:t>
            </a:r>
          </a:p>
          <a:p>
            <a:r>
              <a:rPr lang="en-US" b="1" dirty="0"/>
              <a:t>Visual Aid:</a:t>
            </a:r>
            <a:endParaRPr lang="en-US" dirty="0"/>
          </a:p>
          <a:p>
            <a:pPr>
              <a:buFont typeface="Arial" panose="020B0604020202020204" pitchFamily="34" charset="0"/>
              <a:buChar char="•"/>
            </a:pPr>
            <a:r>
              <a:rPr lang="en-US" dirty="0"/>
              <a:t>Use the provided image to demonstrate the steps involved in the machine learning process.</a:t>
            </a:r>
          </a:p>
          <a:p>
            <a:r>
              <a:rPr lang="en-US" b="1" dirty="0"/>
              <a:t>Closing Remarks:</a:t>
            </a:r>
            <a:endParaRPr lang="en-US" dirty="0"/>
          </a:p>
          <a:p>
            <a:pPr>
              <a:buFont typeface="Arial" panose="020B0604020202020204" pitchFamily="34" charset="0"/>
              <a:buChar char="•"/>
            </a:pPr>
            <a:r>
              <a:rPr lang="en-US" dirty="0"/>
              <a:t>Summarize the key points about how machine learning works.</a:t>
            </a:r>
          </a:p>
          <a:p>
            <a:pPr>
              <a:buFont typeface="Arial" panose="020B0604020202020204" pitchFamily="34" charset="0"/>
              <a:buChar char="•"/>
            </a:pPr>
            <a:r>
              <a:rPr lang="en-US" dirty="0"/>
              <a:t>Emphasize that the model learns from data and improves its accuracy over time.</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209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Introduction:</a:t>
            </a:r>
            <a:endParaRPr lang="en-US" dirty="0"/>
          </a:p>
          <a:p>
            <a:pPr>
              <a:buFont typeface="Arial" panose="020B0604020202020204" pitchFamily="34" charset="0"/>
              <a:buChar char="•"/>
            </a:pPr>
            <a:r>
              <a:rPr lang="en-US" dirty="0"/>
              <a:t>Begin by explaining that deep learning models are a subset of machine learning that use neural networks.</a:t>
            </a:r>
          </a:p>
          <a:p>
            <a:pPr>
              <a:buFont typeface="Arial" panose="020B0604020202020204" pitchFamily="34" charset="0"/>
              <a:buChar char="•"/>
            </a:pPr>
            <a:r>
              <a:rPr lang="en-US" dirty="0"/>
              <a:t>Use the example of cat vs. dog classification to illustrate the process.</a:t>
            </a:r>
          </a:p>
          <a:p>
            <a:r>
              <a:rPr lang="en-US" b="1" dirty="0"/>
              <a:t>Key Points:</a:t>
            </a:r>
            <a:endParaRPr lang="en-US" dirty="0"/>
          </a:p>
          <a:p>
            <a:pPr>
              <a:buFont typeface="Arial" panose="020B0604020202020204" pitchFamily="34" charset="0"/>
              <a:buChar char="•"/>
            </a:pPr>
            <a:r>
              <a:rPr lang="en-US" b="1" dirty="0"/>
              <a:t>Input:</a:t>
            </a:r>
            <a:r>
              <a:rPr lang="en-US" dirty="0"/>
              <a:t> The model receives images as input data.</a:t>
            </a:r>
          </a:p>
          <a:p>
            <a:pPr>
              <a:buFont typeface="Arial" panose="020B0604020202020204" pitchFamily="34" charset="0"/>
              <a:buChar char="•"/>
            </a:pPr>
            <a:r>
              <a:rPr lang="en-US" b="1" dirty="0"/>
              <a:t>Feature Extraction:</a:t>
            </a:r>
            <a:endParaRPr lang="en-US" dirty="0"/>
          </a:p>
          <a:p>
            <a:pPr marL="742950" lvl="1" indent="-285750">
              <a:buFont typeface="Arial" panose="020B0604020202020204" pitchFamily="34" charset="0"/>
              <a:buChar char="•"/>
            </a:pPr>
            <a:r>
              <a:rPr lang="en-US" dirty="0"/>
              <a:t>Unlike traditional machine learning, deep learning models automatically learn relevant features from the data.</a:t>
            </a:r>
          </a:p>
          <a:p>
            <a:pPr marL="742950" lvl="1" indent="-285750">
              <a:buFont typeface="Arial" panose="020B0604020202020204" pitchFamily="34" charset="0"/>
              <a:buChar char="•"/>
            </a:pPr>
            <a:r>
              <a:rPr lang="en-US" dirty="0"/>
              <a:t>The neural network extracts features through multiple layers.</a:t>
            </a:r>
          </a:p>
          <a:p>
            <a:pPr>
              <a:buFont typeface="Arial" panose="020B0604020202020204" pitchFamily="34" charset="0"/>
              <a:buChar char="•"/>
            </a:pPr>
            <a:r>
              <a:rPr lang="en-US" b="1" dirty="0"/>
              <a:t>Classification:</a:t>
            </a:r>
            <a:endParaRPr lang="en-US" dirty="0"/>
          </a:p>
          <a:p>
            <a:pPr marL="742950" lvl="1" indent="-285750">
              <a:buFont typeface="Arial" panose="020B0604020202020204" pitchFamily="34" charset="0"/>
              <a:buChar char="•"/>
            </a:pPr>
            <a:r>
              <a:rPr lang="en-US" dirty="0"/>
              <a:t>The extracted features are processed by the neural network to make a classification.</a:t>
            </a:r>
          </a:p>
          <a:p>
            <a:pPr marL="742950" lvl="1" indent="-285750">
              <a:buFont typeface="Arial" panose="020B0604020202020204" pitchFamily="34" charset="0"/>
              <a:buChar char="•"/>
            </a:pPr>
            <a:r>
              <a:rPr lang="en-US" dirty="0"/>
              <a:t>The final layer of the network produces an output, indicating whether the image is a cat or a dog.</a:t>
            </a:r>
          </a:p>
          <a:p>
            <a:pPr>
              <a:buFont typeface="Arial" panose="020B0604020202020204" pitchFamily="34" charset="0"/>
              <a:buChar char="•"/>
            </a:pPr>
            <a:r>
              <a:rPr lang="en-US" b="1" dirty="0"/>
              <a:t>Output:</a:t>
            </a:r>
            <a:endParaRPr lang="en-US" dirty="0"/>
          </a:p>
          <a:p>
            <a:pPr marL="742950" lvl="1" indent="-285750">
              <a:buFont typeface="Arial" panose="020B0604020202020204" pitchFamily="34" charset="0"/>
              <a:buChar char="•"/>
            </a:pPr>
            <a:r>
              <a:rPr lang="en-US" dirty="0"/>
              <a:t>The model produces a prediction, indicating the most likely category for the input image.</a:t>
            </a:r>
          </a:p>
          <a:p>
            <a:r>
              <a:rPr lang="en-US" b="1" dirty="0"/>
              <a:t>Visual Aid:</a:t>
            </a:r>
            <a:endParaRPr lang="en-US" dirty="0"/>
          </a:p>
          <a:p>
            <a:pPr>
              <a:buFont typeface="Arial" panose="020B0604020202020204" pitchFamily="34" charset="0"/>
              <a:buChar char="•"/>
            </a:pPr>
            <a:r>
              <a:rPr lang="en-US" dirty="0"/>
              <a:t>Use the provided image to demonstrate the steps involved in the deep learning process.</a:t>
            </a:r>
          </a:p>
          <a:p>
            <a:r>
              <a:rPr lang="en-US" b="1" dirty="0"/>
              <a:t>Closing Remarks:</a:t>
            </a:r>
            <a:endParaRPr lang="en-US" dirty="0"/>
          </a:p>
          <a:p>
            <a:pPr>
              <a:buFont typeface="Arial" panose="020B0604020202020204" pitchFamily="34" charset="0"/>
              <a:buChar char="•"/>
            </a:pPr>
            <a:r>
              <a:rPr lang="en-US" dirty="0"/>
              <a:t>Summarize the key points about how deep learning works.</a:t>
            </a:r>
          </a:p>
          <a:p>
            <a:pPr>
              <a:buFont typeface="Arial" panose="020B0604020202020204" pitchFamily="34" charset="0"/>
              <a:buChar char="•"/>
            </a:pPr>
            <a:r>
              <a:rPr lang="en-US" dirty="0"/>
              <a:t>Emphasize the automatic feature extraction capability and the use of neural networks.</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2724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Introduction:</a:t>
            </a:r>
            <a:endParaRPr lang="en-US" dirty="0"/>
          </a:p>
          <a:p>
            <a:pPr>
              <a:buFont typeface="Arial" panose="020B0604020202020204" pitchFamily="34" charset="0"/>
              <a:buChar char="•"/>
            </a:pPr>
            <a:r>
              <a:rPr lang="en-US" dirty="0"/>
              <a:t>Begin by emphasizing that the choice between machine learning (ML) and deep learning (DL) depends on several factors.</a:t>
            </a:r>
          </a:p>
          <a:p>
            <a:pPr>
              <a:buFont typeface="Arial" panose="020B0604020202020204" pitchFamily="34" charset="0"/>
              <a:buChar char="•"/>
            </a:pPr>
            <a:r>
              <a:rPr lang="en-US" dirty="0"/>
              <a:t>Highlight the importance of understanding the specific requirements of your project.</a:t>
            </a:r>
          </a:p>
          <a:p>
            <a:r>
              <a:rPr lang="en-US" b="1" dirty="0"/>
              <a:t>Key Considerations:</a:t>
            </a:r>
            <a:endParaRPr lang="en-US" dirty="0"/>
          </a:p>
          <a:p>
            <a:r>
              <a:rPr lang="en-US" b="1" dirty="0"/>
              <a:t>Data Availability:</a:t>
            </a:r>
            <a:endParaRPr lang="en-US" dirty="0"/>
          </a:p>
          <a:p>
            <a:pPr>
              <a:buFont typeface="Arial" panose="020B0604020202020204" pitchFamily="34" charset="0"/>
              <a:buChar char="•"/>
            </a:pPr>
            <a:r>
              <a:rPr lang="en-US" b="1" dirty="0"/>
              <a:t>ML:</a:t>
            </a:r>
            <a:r>
              <a:rPr lang="en-US" dirty="0"/>
              <a:t> Can work with smaller datasets.</a:t>
            </a:r>
          </a:p>
          <a:p>
            <a:pPr>
              <a:buFont typeface="Arial" panose="020B0604020202020204" pitchFamily="34" charset="0"/>
              <a:buChar char="•"/>
            </a:pPr>
            <a:r>
              <a:rPr lang="en-US" b="1" dirty="0"/>
              <a:t>DL:</a:t>
            </a:r>
            <a:r>
              <a:rPr lang="en-US" dirty="0"/>
              <a:t> Requires large amounts of data to train effectively.</a:t>
            </a:r>
          </a:p>
          <a:p>
            <a:r>
              <a:rPr lang="en-US" b="1" dirty="0"/>
              <a:t>Complexity of the Task:</a:t>
            </a:r>
            <a:endParaRPr lang="en-US" dirty="0"/>
          </a:p>
          <a:p>
            <a:pPr>
              <a:buFont typeface="Arial" panose="020B0604020202020204" pitchFamily="34" charset="0"/>
              <a:buChar char="•"/>
            </a:pPr>
            <a:r>
              <a:rPr lang="en-US" b="1" dirty="0"/>
              <a:t>ML:</a:t>
            </a:r>
            <a:r>
              <a:rPr lang="en-US" dirty="0"/>
              <a:t> Suitable for simpler tasks and structured data.</a:t>
            </a:r>
          </a:p>
          <a:p>
            <a:pPr>
              <a:buFont typeface="Arial" panose="020B0604020202020204" pitchFamily="34" charset="0"/>
              <a:buChar char="•"/>
            </a:pPr>
            <a:r>
              <a:rPr lang="en-US" b="1" dirty="0"/>
              <a:t>DL:</a:t>
            </a:r>
            <a:r>
              <a:rPr lang="en-US" dirty="0"/>
              <a:t> Excel at complex tasks and unstructured data (e.g., images, text).</a:t>
            </a:r>
          </a:p>
          <a:p>
            <a:r>
              <a:rPr lang="en-US" b="1" dirty="0"/>
              <a:t>Resources:</a:t>
            </a:r>
            <a:endParaRPr lang="en-US" dirty="0"/>
          </a:p>
          <a:p>
            <a:pPr>
              <a:buFont typeface="Arial" panose="020B0604020202020204" pitchFamily="34" charset="0"/>
              <a:buChar char="•"/>
            </a:pPr>
            <a:r>
              <a:rPr lang="en-US" b="1" dirty="0"/>
              <a:t>ML:</a:t>
            </a:r>
            <a:r>
              <a:rPr lang="en-US" dirty="0"/>
              <a:t> Generally requires less computational power and expertise.</a:t>
            </a:r>
          </a:p>
          <a:p>
            <a:pPr>
              <a:buFont typeface="Arial" panose="020B0604020202020204" pitchFamily="34" charset="0"/>
              <a:buChar char="•"/>
            </a:pPr>
            <a:r>
              <a:rPr lang="en-US" b="1" dirty="0"/>
              <a:t>DL:</a:t>
            </a:r>
            <a:r>
              <a:rPr lang="en-US" dirty="0"/>
              <a:t> Demands powerful hardware and specialized knowledge.</a:t>
            </a:r>
          </a:p>
          <a:p>
            <a:r>
              <a:rPr lang="en-US" b="1" dirty="0"/>
              <a:t>Conclusion:</a:t>
            </a:r>
            <a:endParaRPr lang="en-US" dirty="0"/>
          </a:p>
          <a:p>
            <a:pPr>
              <a:buFont typeface="Arial" panose="020B0604020202020204" pitchFamily="34" charset="0"/>
              <a:buChar char="•"/>
            </a:pPr>
            <a:r>
              <a:rPr lang="en-US" dirty="0"/>
              <a:t>Summarize the key factors to consider when choosing between ML and DL.</a:t>
            </a:r>
          </a:p>
          <a:p>
            <a:pPr>
              <a:buFont typeface="Arial" panose="020B0604020202020204" pitchFamily="34" charset="0"/>
              <a:buChar char="•"/>
            </a:pPr>
            <a:r>
              <a:rPr lang="en-US" dirty="0"/>
              <a:t>Emphasize that the best approach may vary depending on the specific project and its goals.</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28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researchgate.net/profile/Chuan-Lin-3/publication/333567419/figure/fig4/AS:765686351671297@1559565260413/Construction-of-the-deep-neural-network-DNN-model.jpg"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File:Neuron3.png"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media.geeksforgeeks.org/wp-content/uploads/neuron.pn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miro.medium.com/v2/resize:fit:828/format:webp/1*upfpVueoUuKPkyX3PR3KBg.png"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hyperlink" Target="https://cdn.analyticsvidhya.com/wp-content/uploads/2020/02/13UpdymQx-C1tBKRnfD7eOg.gif"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coursera.org/articles/neural-network-architecture"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www.coursera.org/articles/neural-network-architecture"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towardsdatascience.com/understanding-backpropagation-algorithm-7bb3aa2f95fd"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paperswithcode.com/method/leaky-relu"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coursera.org/articles/neural-network-architectur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osit.co/wp-content/uploads/2022/10/thumbnail-6.png"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towardsdatascience.com/understand-transposed-convolutions-and-build-your-own-transposed-convolution-layer-from-scratch-4f5d97b2967%C2%A0" TargetMode="External"/><Relationship Id="rId2" Type="http://schemas.openxmlformats.org/officeDocument/2006/relationships/hyperlink" Target="https://setosa.io/ev/image-kernels/" TargetMode="External"/><Relationship Id="rId1" Type="http://schemas.openxmlformats.org/officeDocument/2006/relationships/slideLayout" Target="../slideLayouts/slideLayout2.xml"/><Relationship Id="rId5" Type="http://schemas.openxmlformats.org/officeDocument/2006/relationships/hyperlink" Target="https://medium.com/voice-tech-podcast/text-classification-using-cnn-9ade8155dfb9" TargetMode="External"/><Relationship Id="rId4" Type="http://schemas.openxmlformats.org/officeDocument/2006/relationships/hyperlink" Target="https://www.simplilearn.com/tutorials/deep-learning-tutorial/deep-learning-algorith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9162642" y="2754704"/>
            <a:ext cx="1859805" cy="477054"/>
          </a:xfrm>
          <a:prstGeom prst="rect">
            <a:avLst/>
          </a:prstGeom>
          <a:noFill/>
        </p:spPr>
        <p:txBody>
          <a:bodyPr wrap="none" rtlCol="0">
            <a:spAutoFit/>
          </a:bodyPr>
          <a:lstStyle/>
          <a:p>
            <a:pPr algn="r"/>
            <a:r>
              <a:rPr lang="en-US" sz="2500" b="1" dirty="0">
                <a:solidFill>
                  <a:schemeClr val="bg1"/>
                </a:solidFill>
                <a:latin typeface="Arial" panose="020B0604020202020204" pitchFamily="34" charset="0"/>
                <a:cs typeface="Arial" panose="020B0604020202020204" pitchFamily="34" charset="0"/>
              </a:rPr>
              <a:t>Chapter - 5</a:t>
            </a: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7733926" y="640229"/>
            <a:ext cx="2813424" cy="865842"/>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4478694" y="3429000"/>
            <a:ext cx="6543753" cy="1323439"/>
          </a:xfrm>
          <a:prstGeom prst="rect">
            <a:avLst/>
          </a:prstGeom>
          <a:noFill/>
        </p:spPr>
        <p:txBody>
          <a:bodyPr wrap="square" rtlCol="0">
            <a:spAutoFit/>
          </a:bodyPr>
          <a:lstStyle/>
          <a:p>
            <a:pPr algn="r"/>
            <a:r>
              <a:rPr lang="en-US" sz="4000" b="1" dirty="0">
                <a:solidFill>
                  <a:schemeClr val="bg1"/>
                </a:solidFill>
                <a:latin typeface="Arial" panose="020B0604020202020204" pitchFamily="34" charset="0"/>
                <a:cs typeface="Arial" panose="020B0604020202020204" pitchFamily="34" charset="0"/>
              </a:rPr>
              <a:t>Implementation of Deep Learning Algorithms</a:t>
            </a:r>
          </a:p>
        </p:txBody>
      </p:sp>
      <p:grpSp>
        <p:nvGrpSpPr>
          <p:cNvPr id="4" name="Group 3">
            <a:extLst>
              <a:ext uri="{FF2B5EF4-FFF2-40B4-BE49-F238E27FC236}">
                <a16:creationId xmlns:a16="http://schemas.microsoft.com/office/drawing/2014/main" id="{A8D97332-B949-6172-80A0-C0B4B4FB67E8}"/>
              </a:ext>
            </a:extLst>
          </p:cNvPr>
          <p:cNvGrpSpPr/>
          <p:nvPr/>
        </p:nvGrpSpPr>
        <p:grpSpPr>
          <a:xfrm>
            <a:off x="7685047" y="740961"/>
            <a:ext cx="2640053" cy="664378"/>
            <a:chOff x="2375536" y="1112060"/>
            <a:chExt cx="3292636" cy="828603"/>
          </a:xfrm>
        </p:grpSpPr>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21" name="Picture 20" descr="A yellow and red shell logo&#10;&#10;Description automatically generated">
              <a:extLst>
                <a:ext uri="{FF2B5EF4-FFF2-40B4-BE49-F238E27FC236}">
                  <a16:creationId xmlns:a16="http://schemas.microsoft.com/office/drawing/2014/main" id="{EEE6DDB2-51A4-6779-CC14-E1171B3CDF64}"/>
                </a:ext>
              </a:extLst>
            </p:cNvPr>
            <p:cNvPicPr>
              <a:picLocks noChangeAspect="1"/>
            </p:cNvPicPr>
            <p:nvPr/>
          </p:nvPicPr>
          <p:blipFill>
            <a:blip r:embed="rId5"/>
            <a:stretch>
              <a:fillRect/>
            </a:stretch>
          </p:blipFill>
          <p:spPr>
            <a:xfrm>
              <a:off x="2375536" y="1112060"/>
              <a:ext cx="985475" cy="828603"/>
            </a:xfrm>
            <a:prstGeom prst="rect">
              <a:avLst/>
            </a:prstGeom>
          </p:spPr>
        </p:pic>
      </p:grpSp>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0" y="1392152"/>
            <a:ext cx="11781877" cy="1405513"/>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dirty="0">
                <a:latin typeface="+mn-lt"/>
              </a:rPr>
              <a:t>We can understand the working of deep learning with the same example of identifying Car vs. Not car.</a:t>
            </a:r>
          </a:p>
          <a:p>
            <a:pPr marL="231642" indent="-231642">
              <a:spcAft>
                <a:spcPts val="800"/>
              </a:spcAft>
              <a:buFont typeface="Arial" panose="020B0604020202020204" pitchFamily="34" charset="0"/>
              <a:buChar char="•"/>
            </a:pPr>
            <a:r>
              <a:rPr lang="en-US" sz="1800" dirty="0">
                <a:latin typeface="+mn-lt"/>
              </a:rPr>
              <a:t>The deep learning model takes the images as the input and feed it directly to the algorithms without requiring any manual feature extraction step. </a:t>
            </a:r>
          </a:p>
          <a:p>
            <a:pPr marL="231642" indent="-231642">
              <a:spcAft>
                <a:spcPts val="800"/>
              </a:spcAft>
              <a:buFont typeface="Arial" panose="020B0604020202020204" pitchFamily="34" charset="0"/>
              <a:buChar char="•"/>
            </a:pPr>
            <a:r>
              <a:rPr lang="en-US" sz="1800" dirty="0">
                <a:latin typeface="+mn-lt"/>
              </a:rPr>
              <a:t>The images pass to the different layers of the artificial neural network and predict the final output.</a:t>
            </a:r>
          </a:p>
        </p:txBody>
      </p:sp>
      <p:sp>
        <p:nvSpPr>
          <p:cNvPr id="2" name="TextBox 1">
            <a:extLst>
              <a:ext uri="{FF2B5EF4-FFF2-40B4-BE49-F238E27FC236}">
                <a16:creationId xmlns:a16="http://schemas.microsoft.com/office/drawing/2014/main" id="{687AFAD5-578C-DC2D-F127-90FF4287354D}"/>
              </a:ext>
            </a:extLst>
          </p:cNvPr>
          <p:cNvSpPr txBox="1"/>
          <p:nvPr/>
        </p:nvSpPr>
        <p:spPr>
          <a:xfrm>
            <a:off x="210314" y="811420"/>
            <a:ext cx="5904091" cy="400110"/>
          </a:xfrm>
          <a:prstGeom prst="rect">
            <a:avLst/>
          </a:prstGeom>
          <a:noFill/>
        </p:spPr>
        <p:txBody>
          <a:bodyPr wrap="square">
            <a:spAutoFit/>
          </a:bodyPr>
          <a:lstStyle/>
          <a:p>
            <a:r>
              <a:rPr lang="en-US" sz="2000" b="1" dirty="0">
                <a:solidFill>
                  <a:srgbClr val="213163"/>
                </a:solidFill>
              </a:rPr>
              <a:t>How Deep Learning Works?</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4343112" cy="276999"/>
          </a:xfrm>
          <a:prstGeom prst="rect">
            <a:avLst/>
          </a:prstGeom>
          <a:noFill/>
        </p:spPr>
        <p:txBody>
          <a:bodyPr wrap="square" rtlCol="0">
            <a:spAutoFit/>
          </a:bodyPr>
          <a:lstStyle/>
          <a:p>
            <a:pPr>
              <a:spcAft>
                <a:spcPts val="800"/>
              </a:spcAft>
            </a:pPr>
            <a:r>
              <a:rPr lang="en-IN" sz="1200" dirty="0">
                <a:solidFill>
                  <a:srgbClr val="0000FF"/>
                </a:solidFill>
                <a:latin typeface="+mn-lt"/>
              </a:rPr>
              <a:t>https://builtin.com/machine-learning/deep-learning</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014F161-1B2E-AAED-38E3-7FC680486645}"/>
              </a:ext>
            </a:extLst>
          </p:cNvPr>
          <p:cNvPicPr>
            <a:picLocks noChangeAspect="1"/>
          </p:cNvPicPr>
          <p:nvPr/>
        </p:nvPicPr>
        <p:blipFill>
          <a:blip r:embed="rId3"/>
          <a:stretch>
            <a:fillRect/>
          </a:stretch>
        </p:blipFill>
        <p:spPr>
          <a:xfrm>
            <a:off x="1793566" y="3270009"/>
            <a:ext cx="8035908" cy="1580653"/>
          </a:xfrm>
          <a:prstGeom prst="rect">
            <a:avLst/>
          </a:prstGeom>
        </p:spPr>
      </p:pic>
    </p:spTree>
    <p:extLst>
      <p:ext uri="{BB962C8B-B14F-4D97-AF65-F5344CB8AC3E}">
        <p14:creationId xmlns:p14="http://schemas.microsoft.com/office/powerpoint/2010/main" val="288383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10314" y="811420"/>
            <a:ext cx="5904091" cy="400110"/>
          </a:xfrm>
          <a:prstGeom prst="rect">
            <a:avLst/>
          </a:prstGeom>
          <a:noFill/>
        </p:spPr>
        <p:txBody>
          <a:bodyPr wrap="square">
            <a:spAutoFit/>
          </a:bodyPr>
          <a:lstStyle/>
          <a:p>
            <a:r>
              <a:rPr lang="en-US" sz="2000" b="1" dirty="0">
                <a:solidFill>
                  <a:srgbClr val="213163"/>
                </a:solidFill>
              </a:rPr>
              <a:t>Which one to Select – ML or DL?</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45839"/>
            <a:ext cx="4753016"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https://www.javatpoint.com/machine-learning-vs-deep-learning</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61324C8-7FCC-EC2D-7354-6AD7934F6856}"/>
              </a:ext>
            </a:extLst>
          </p:cNvPr>
          <p:cNvPicPr>
            <a:picLocks noChangeAspect="1"/>
          </p:cNvPicPr>
          <p:nvPr/>
        </p:nvPicPr>
        <p:blipFill>
          <a:blip r:embed="rId3"/>
          <a:stretch>
            <a:fillRect/>
          </a:stretch>
        </p:blipFill>
        <p:spPr>
          <a:xfrm>
            <a:off x="3544712" y="1329633"/>
            <a:ext cx="5369079" cy="4716947"/>
          </a:xfrm>
          <a:prstGeom prst="rect">
            <a:avLst/>
          </a:prstGeom>
        </p:spPr>
      </p:pic>
    </p:spTree>
    <p:extLst>
      <p:ext uri="{BB962C8B-B14F-4D97-AF65-F5344CB8AC3E}">
        <p14:creationId xmlns:p14="http://schemas.microsoft.com/office/powerpoint/2010/main" val="1192632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C9FEAF1C-2A6E-B718-87FF-FE3ECCFA0955}"/>
              </a:ext>
            </a:extLst>
          </p:cNvPr>
          <p:cNvSpPr txBox="1">
            <a:spLocks/>
          </p:cNvSpPr>
          <p:nvPr/>
        </p:nvSpPr>
        <p:spPr>
          <a:xfrm>
            <a:off x="182880" y="769763"/>
            <a:ext cx="5913120"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000" b="1">
                <a:solidFill>
                  <a:srgbClr val="213163"/>
                </a:solidFill>
              </a:rPr>
              <a:t>Deep Neural Networks(DNN)​</a:t>
            </a:r>
            <a:endParaRPr lang="en" sz="2000" b="1" dirty="0">
              <a:solidFill>
                <a:srgbClr val="213163"/>
              </a:solidFill>
            </a:endParaRPr>
          </a:p>
        </p:txBody>
      </p:sp>
      <p:sp>
        <p:nvSpPr>
          <p:cNvPr id="3" name="Rectangle 2">
            <a:extLst>
              <a:ext uri="{FF2B5EF4-FFF2-40B4-BE49-F238E27FC236}">
                <a16:creationId xmlns:a16="http://schemas.microsoft.com/office/drawing/2014/main" id="{0F4AEC8C-59B1-2A70-C6E3-88BB51983298}"/>
              </a:ext>
            </a:extLst>
          </p:cNvPr>
          <p:cNvSpPr/>
          <p:nvPr/>
        </p:nvSpPr>
        <p:spPr>
          <a:xfrm>
            <a:off x="182880" y="1383597"/>
            <a:ext cx="5913120" cy="2821285"/>
          </a:xfrm>
          <a:prstGeom prst="rect">
            <a:avLst/>
          </a:prstGeom>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31140" indent="-231140" algn="just">
              <a:spcBef>
                <a:spcPts val="800"/>
              </a:spcBef>
              <a:buClr>
                <a:srgbClr val="213163"/>
              </a:buClr>
              <a:buFont typeface="Arial" panose="020B0604020202020204" pitchFamily="34" charset="0"/>
              <a:buChar char="•"/>
            </a:pPr>
            <a:r>
              <a:rPr lang="en-US" sz="1800" dirty="0"/>
              <a:t>A hierarchical organization of neurons with connections to other neurons is a simplified representation of a DNN.​</a:t>
            </a:r>
          </a:p>
          <a:p>
            <a:pPr marL="231140" indent="-231140" algn="just">
              <a:spcBef>
                <a:spcPts val="800"/>
              </a:spcBef>
              <a:buClr>
                <a:srgbClr val="213163"/>
              </a:buClr>
              <a:buFont typeface="Arial" panose="020B0604020202020204" pitchFamily="34" charset="0"/>
              <a:buChar char="•"/>
            </a:pPr>
            <a:r>
              <a:rPr lang="en-US" sz="1800" dirty="0"/>
              <a:t>Deep Neural Networks gained their name from the fact that they utilized a lot of hidden layers to learn more intricate patterns, giving them the label "deep".</a:t>
            </a:r>
          </a:p>
          <a:p>
            <a:pPr marL="231140" indent="-231140" algn="just">
              <a:spcBef>
                <a:spcPts val="800"/>
              </a:spcBef>
              <a:buClr>
                <a:srgbClr val="213163"/>
              </a:buClr>
              <a:buFont typeface="Arial" panose="020B0604020202020204" pitchFamily="34" charset="0"/>
              <a:buChar char="•"/>
            </a:pPr>
            <a:r>
              <a:rPr lang="en-US" sz="1800" dirty="0"/>
              <a:t>Based on the received input, these neurons send a message or signal to other neurons, forming a complex network that learns through a feedback loop.</a:t>
            </a:r>
          </a:p>
        </p:txBody>
      </p:sp>
      <p:pic>
        <p:nvPicPr>
          <p:cNvPr id="4" name="Picture 5" descr="A picture containing chart&#10;&#10;Description automatically generated">
            <a:extLst>
              <a:ext uri="{FF2B5EF4-FFF2-40B4-BE49-F238E27FC236}">
                <a16:creationId xmlns:a16="http://schemas.microsoft.com/office/drawing/2014/main" id="{E36A28E3-093B-45EF-6802-A0D8ECE9DD4D}"/>
              </a:ext>
            </a:extLst>
          </p:cNvPr>
          <p:cNvPicPr>
            <a:picLocks noChangeAspect="1"/>
          </p:cNvPicPr>
          <p:nvPr/>
        </p:nvPicPr>
        <p:blipFill rotWithShape="1">
          <a:blip r:embed="rId2"/>
          <a:srcRect l="5585" r="11143"/>
          <a:stretch/>
        </p:blipFill>
        <p:spPr>
          <a:xfrm>
            <a:off x="6522720" y="1814835"/>
            <a:ext cx="4998721" cy="3400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0A97E8C-4425-6886-3B06-ACF823400FFE}"/>
              </a:ext>
            </a:extLst>
          </p:cNvPr>
          <p:cNvSpPr txBox="1"/>
          <p:nvPr/>
        </p:nvSpPr>
        <p:spPr>
          <a:xfrm>
            <a:off x="229019" y="6295349"/>
            <a:ext cx="1842351" cy="276999"/>
          </a:xfrm>
          <a:prstGeom prst="rect">
            <a:avLst/>
          </a:prstGeom>
          <a:noFill/>
        </p:spPr>
        <p:txBody>
          <a:bodyPr wrap="square" lIns="91440" tIns="45720" rIns="91440" bIns="45720" rtlCol="0" anchor="t">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Reference link</a:t>
            </a:r>
          </a:p>
        </p:txBody>
      </p:sp>
    </p:spTree>
    <p:extLst>
      <p:ext uri="{BB962C8B-B14F-4D97-AF65-F5344CB8AC3E}">
        <p14:creationId xmlns:p14="http://schemas.microsoft.com/office/powerpoint/2010/main" val="175427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518B6A-A8B1-C166-2E4B-90BA607E96AE}"/>
              </a:ext>
            </a:extLst>
          </p:cNvPr>
          <p:cNvSpPr/>
          <p:nvPr/>
        </p:nvSpPr>
        <p:spPr>
          <a:xfrm>
            <a:off x="189102" y="830455"/>
            <a:ext cx="1353361" cy="400110"/>
          </a:xfrm>
          <a:prstGeom prst="rect">
            <a:avLst/>
          </a:prstGeom>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solidFill>
                  <a:srgbClr val="213163"/>
                </a:solidFill>
              </a:rPr>
              <a:t>Neurons</a:t>
            </a:r>
          </a:p>
        </p:txBody>
      </p:sp>
      <p:sp>
        <p:nvSpPr>
          <p:cNvPr id="3" name="Content Placeholder 2">
            <a:extLst>
              <a:ext uri="{FF2B5EF4-FFF2-40B4-BE49-F238E27FC236}">
                <a16:creationId xmlns:a16="http://schemas.microsoft.com/office/drawing/2014/main" id="{57768447-8B9E-B2E2-2AF4-7F240E01BE39}"/>
              </a:ext>
            </a:extLst>
          </p:cNvPr>
          <p:cNvSpPr txBox="1">
            <a:spLocks/>
          </p:cNvSpPr>
          <p:nvPr/>
        </p:nvSpPr>
        <p:spPr>
          <a:xfrm>
            <a:off x="168781" y="1380549"/>
            <a:ext cx="5927219" cy="2287212"/>
          </a:xfrm>
          <a:prstGeom prst="rect">
            <a:avLst/>
          </a:prstGeom>
        </p:spPr>
        <p:txBody>
          <a:bodyPr lIns="121920" tIns="60960" rIns="121920" bIns="6096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31140" indent="-231140" algn="just">
              <a:spcBef>
                <a:spcPts val="800"/>
              </a:spcBef>
              <a:buClr>
                <a:srgbClr val="213163"/>
              </a:buClr>
              <a:buFont typeface="Arial" panose="020B0604020202020204" pitchFamily="34" charset="0"/>
              <a:buChar char="•"/>
              <a:defRPr/>
            </a:pPr>
            <a:r>
              <a:rPr lang="en-US" sz="1800" dirty="0"/>
              <a:t>Neurons in deep learning models are nodes through which data and computations flow. </a:t>
            </a:r>
          </a:p>
          <a:p>
            <a:pPr marL="231140" indent="-231140" algn="just">
              <a:spcBef>
                <a:spcPts val="800"/>
              </a:spcBef>
              <a:buClr>
                <a:srgbClr val="213163"/>
              </a:buClr>
              <a:buFont typeface="Arial" panose="020B0604020202020204" pitchFamily="34" charset="0"/>
              <a:buChar char="•"/>
              <a:defRPr/>
            </a:pPr>
            <a:r>
              <a:rPr lang="en-US" sz="1800" dirty="0"/>
              <a:t>Neurons receive one or more input signals. </a:t>
            </a:r>
          </a:p>
          <a:p>
            <a:pPr marL="231140" indent="-231140" algn="just">
              <a:spcBef>
                <a:spcPts val="800"/>
              </a:spcBef>
              <a:buClr>
                <a:srgbClr val="213163"/>
              </a:buClr>
              <a:buFont typeface="Arial" panose="020B0604020202020204" pitchFamily="34" charset="0"/>
              <a:buChar char="•"/>
              <a:defRPr/>
            </a:pPr>
            <a:r>
              <a:rPr lang="en-US" sz="1800" dirty="0"/>
              <a:t>These input signals can come from either the raw data set or from neurons positioned at a previous layer of the neural net.</a:t>
            </a:r>
          </a:p>
        </p:txBody>
      </p:sp>
      <p:grpSp>
        <p:nvGrpSpPr>
          <p:cNvPr id="4" name="Group 3">
            <a:extLst>
              <a:ext uri="{FF2B5EF4-FFF2-40B4-BE49-F238E27FC236}">
                <a16:creationId xmlns:a16="http://schemas.microsoft.com/office/drawing/2014/main" id="{B268CDB5-40AD-0A11-D0D3-34B8CADCAD41}"/>
              </a:ext>
            </a:extLst>
          </p:cNvPr>
          <p:cNvGrpSpPr/>
          <p:nvPr/>
        </p:nvGrpSpPr>
        <p:grpSpPr>
          <a:xfrm>
            <a:off x="6348248" y="1723134"/>
            <a:ext cx="5524574" cy="3704393"/>
            <a:chOff x="5917721" y="1715053"/>
            <a:chExt cx="5776822" cy="3704393"/>
          </a:xfrm>
        </p:grpSpPr>
        <p:pic>
          <p:nvPicPr>
            <p:cNvPr id="5" name="Picture 4" descr="Neurons and Its Parts: Parts, Function, and Types">
              <a:extLst>
                <a:ext uri="{FF2B5EF4-FFF2-40B4-BE49-F238E27FC236}">
                  <a16:creationId xmlns:a16="http://schemas.microsoft.com/office/drawing/2014/main" id="{D3ACA307-2AAA-F588-E434-95D0BEC3073E}"/>
                </a:ext>
              </a:extLst>
            </p:cNvPr>
            <p:cNvPicPr>
              <a:picLocks noChangeAspect="1"/>
            </p:cNvPicPr>
            <p:nvPr/>
          </p:nvPicPr>
          <p:blipFill>
            <a:blip r:embed="rId2"/>
            <a:stretch>
              <a:fillRect/>
            </a:stretch>
          </p:blipFill>
          <p:spPr>
            <a:xfrm>
              <a:off x="5917721" y="1913006"/>
              <a:ext cx="5776822" cy="3506440"/>
            </a:xfrm>
            <a:prstGeom prst="rect">
              <a:avLst/>
            </a:prstGeom>
          </p:spPr>
        </p:pic>
        <p:sp>
          <p:nvSpPr>
            <p:cNvPr id="6" name="Rectangle 5">
              <a:extLst>
                <a:ext uri="{FF2B5EF4-FFF2-40B4-BE49-F238E27FC236}">
                  <a16:creationId xmlns:a16="http://schemas.microsoft.com/office/drawing/2014/main" id="{D8808786-40C1-3D88-2D16-F84634B54734}"/>
                </a:ext>
              </a:extLst>
            </p:cNvPr>
            <p:cNvSpPr/>
            <p:nvPr/>
          </p:nvSpPr>
          <p:spPr>
            <a:xfrm>
              <a:off x="10783571" y="1715053"/>
              <a:ext cx="905773" cy="6757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A90876E0-4B86-527C-2640-E13F44368899}"/>
              </a:ext>
            </a:extLst>
          </p:cNvPr>
          <p:cNvSpPr txBox="1"/>
          <p:nvPr/>
        </p:nvSpPr>
        <p:spPr>
          <a:xfrm>
            <a:off x="229019" y="6295349"/>
            <a:ext cx="1842351" cy="276999"/>
          </a:xfrm>
          <a:prstGeom prst="rect">
            <a:avLst/>
          </a:prstGeom>
          <a:noFill/>
        </p:spPr>
        <p:txBody>
          <a:bodyPr wrap="square" lIns="91440" tIns="45720" rIns="91440" bIns="45720" rtlCol="0" anchor="t">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Reference link</a:t>
            </a:r>
          </a:p>
        </p:txBody>
      </p:sp>
    </p:spTree>
    <p:extLst>
      <p:ext uri="{BB962C8B-B14F-4D97-AF65-F5344CB8AC3E}">
        <p14:creationId xmlns:p14="http://schemas.microsoft.com/office/powerpoint/2010/main" val="2294601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90548-EBCC-2055-4D50-264CCEB11687}"/>
              </a:ext>
            </a:extLst>
          </p:cNvPr>
          <p:cNvSpPr/>
          <p:nvPr/>
        </p:nvSpPr>
        <p:spPr>
          <a:xfrm>
            <a:off x="189102" y="830455"/>
            <a:ext cx="2680649" cy="420564"/>
          </a:xfrm>
          <a:prstGeom prst="rect">
            <a:avLst/>
          </a:prstGeom>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solidFill>
                  <a:srgbClr val="213163"/>
                </a:solidFill>
              </a:rPr>
              <a:t>Weights and Bias</a:t>
            </a:r>
            <a:r>
              <a:rPr lang="en-US" sz="2100" b="1" dirty="0">
                <a:solidFill>
                  <a:srgbClr val="213163"/>
                </a:solidFill>
              </a:rPr>
              <a:t> </a:t>
            </a:r>
          </a:p>
        </p:txBody>
      </p:sp>
      <p:sp>
        <p:nvSpPr>
          <p:cNvPr id="3" name="Content Placeholder 2">
            <a:extLst>
              <a:ext uri="{FF2B5EF4-FFF2-40B4-BE49-F238E27FC236}">
                <a16:creationId xmlns:a16="http://schemas.microsoft.com/office/drawing/2014/main" id="{6B9B55CF-BB38-9237-7ED6-4B0E23E33461}"/>
              </a:ext>
            </a:extLst>
          </p:cNvPr>
          <p:cNvSpPr txBox="1">
            <a:spLocks/>
          </p:cNvSpPr>
          <p:nvPr/>
        </p:nvSpPr>
        <p:spPr>
          <a:xfrm>
            <a:off x="106435" y="1775407"/>
            <a:ext cx="6120449" cy="2287212"/>
          </a:xfrm>
          <a:prstGeom prst="rect">
            <a:avLst/>
          </a:prstGeom>
        </p:spPr>
        <p:txBody>
          <a:bodyPr lIns="121920" tIns="60960" rIns="121920" bIns="6096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31140" indent="-231140" algn="just">
              <a:lnSpc>
                <a:spcPct val="150000"/>
              </a:lnSpc>
              <a:spcBef>
                <a:spcPts val="800"/>
              </a:spcBef>
              <a:buClr>
                <a:srgbClr val="213163"/>
              </a:buClr>
              <a:buFont typeface="Arial" panose="020B0604020202020204" pitchFamily="34" charset="0"/>
              <a:buChar char="•"/>
              <a:defRPr/>
            </a:pPr>
            <a:r>
              <a:rPr lang="en-US" sz="1800" dirty="0"/>
              <a:t>Weights enable the artificial neural network to dial up or dial down connections between neurons. </a:t>
            </a:r>
          </a:p>
          <a:p>
            <a:pPr marL="231140" indent="-231140" algn="just">
              <a:lnSpc>
                <a:spcPct val="150000"/>
              </a:lnSpc>
              <a:spcBef>
                <a:spcPts val="800"/>
              </a:spcBef>
              <a:buClr>
                <a:srgbClr val="213163"/>
              </a:buClr>
              <a:buFont typeface="Arial" panose="020B0604020202020204" pitchFamily="34" charset="0"/>
              <a:buChar char="•"/>
              <a:defRPr/>
            </a:pPr>
            <a:r>
              <a:rPr lang="en-US" sz="1800" dirty="0"/>
              <a:t>Bias can be used to make adjustments within neurons. </a:t>
            </a:r>
          </a:p>
          <a:p>
            <a:pPr marL="231140" indent="-231140" algn="just">
              <a:lnSpc>
                <a:spcPct val="150000"/>
              </a:lnSpc>
              <a:spcBef>
                <a:spcPts val="800"/>
              </a:spcBef>
              <a:buClr>
                <a:srgbClr val="213163"/>
              </a:buClr>
              <a:buFont typeface="Arial" panose="020B0604020202020204" pitchFamily="34" charset="0"/>
              <a:buChar char="•"/>
              <a:defRPr/>
            </a:pPr>
            <a:r>
              <a:rPr lang="en-US" sz="1800" dirty="0"/>
              <a:t>Bias can be positive or negative, increasing or decreasing a neuron’s output</a:t>
            </a:r>
          </a:p>
        </p:txBody>
      </p:sp>
      <p:grpSp>
        <p:nvGrpSpPr>
          <p:cNvPr id="4" name="Group 3">
            <a:extLst>
              <a:ext uri="{FF2B5EF4-FFF2-40B4-BE49-F238E27FC236}">
                <a16:creationId xmlns:a16="http://schemas.microsoft.com/office/drawing/2014/main" id="{08A102C8-34DA-9486-9520-0ABEAF9D3B2D}"/>
              </a:ext>
            </a:extLst>
          </p:cNvPr>
          <p:cNvGrpSpPr/>
          <p:nvPr/>
        </p:nvGrpSpPr>
        <p:grpSpPr>
          <a:xfrm>
            <a:off x="6516414" y="1775407"/>
            <a:ext cx="5490486" cy="3374662"/>
            <a:chOff x="6198565" y="2238358"/>
            <a:chExt cx="5676872" cy="2290840"/>
          </a:xfrm>
        </p:grpSpPr>
        <p:sp>
          <p:nvSpPr>
            <p:cNvPr id="5" name="Oval 4">
              <a:extLst>
                <a:ext uri="{FF2B5EF4-FFF2-40B4-BE49-F238E27FC236}">
                  <a16:creationId xmlns:a16="http://schemas.microsoft.com/office/drawing/2014/main" id="{BEEE7D76-76CF-42C9-E66C-0330C61657F5}"/>
                </a:ext>
              </a:extLst>
            </p:cNvPr>
            <p:cNvSpPr/>
            <p:nvPr/>
          </p:nvSpPr>
          <p:spPr>
            <a:xfrm>
              <a:off x="7493937" y="2328167"/>
              <a:ext cx="870857" cy="5987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cxnSp>
          <p:nvCxnSpPr>
            <p:cNvPr id="6" name="Straight Arrow Connector 5">
              <a:extLst>
                <a:ext uri="{FF2B5EF4-FFF2-40B4-BE49-F238E27FC236}">
                  <a16:creationId xmlns:a16="http://schemas.microsoft.com/office/drawing/2014/main" id="{E9736C20-4328-ECD3-AB69-26835583C956}"/>
                </a:ext>
              </a:extLst>
            </p:cNvPr>
            <p:cNvCxnSpPr/>
            <p:nvPr/>
          </p:nvCxnSpPr>
          <p:spPr>
            <a:xfrm>
              <a:off x="8381124" y="2578538"/>
              <a:ext cx="1524000" cy="457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Oval 6">
              <a:extLst>
                <a:ext uri="{FF2B5EF4-FFF2-40B4-BE49-F238E27FC236}">
                  <a16:creationId xmlns:a16="http://schemas.microsoft.com/office/drawing/2014/main" id="{FBA43FF7-CE5D-D553-8855-481D5421D15D}"/>
                </a:ext>
              </a:extLst>
            </p:cNvPr>
            <p:cNvSpPr/>
            <p:nvPr/>
          </p:nvSpPr>
          <p:spPr>
            <a:xfrm>
              <a:off x="7483051" y="3449395"/>
              <a:ext cx="870857" cy="5987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cxnSp>
          <p:nvCxnSpPr>
            <p:cNvPr id="8" name="Straight Arrow Connector 7">
              <a:extLst>
                <a:ext uri="{FF2B5EF4-FFF2-40B4-BE49-F238E27FC236}">
                  <a16:creationId xmlns:a16="http://schemas.microsoft.com/office/drawing/2014/main" id="{FF7F396D-73A1-FC67-8410-9A35368F5022}"/>
                </a:ext>
              </a:extLst>
            </p:cNvPr>
            <p:cNvCxnSpPr>
              <a:cxnSpLocks/>
            </p:cNvCxnSpPr>
            <p:nvPr/>
          </p:nvCxnSpPr>
          <p:spPr>
            <a:xfrm flipV="1">
              <a:off x="8370238" y="3405853"/>
              <a:ext cx="1502229" cy="3156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5976B0DD-CCF7-FB2D-F79B-2AE5B5CE2CF2}"/>
                </a:ext>
              </a:extLst>
            </p:cNvPr>
            <p:cNvCxnSpPr>
              <a:cxnSpLocks/>
            </p:cNvCxnSpPr>
            <p:nvPr/>
          </p:nvCxnSpPr>
          <p:spPr>
            <a:xfrm>
              <a:off x="10721551" y="3231680"/>
              <a:ext cx="990600" cy="108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Oval 9">
              <a:extLst>
                <a:ext uri="{FF2B5EF4-FFF2-40B4-BE49-F238E27FC236}">
                  <a16:creationId xmlns:a16="http://schemas.microsoft.com/office/drawing/2014/main" id="{4ACA5FF5-9A74-FE45-CF07-0301D07ED241}"/>
                </a:ext>
              </a:extLst>
            </p:cNvPr>
            <p:cNvSpPr/>
            <p:nvPr/>
          </p:nvSpPr>
          <p:spPr>
            <a:xfrm>
              <a:off x="9812593" y="2926881"/>
              <a:ext cx="870857" cy="5987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sp>
          <p:nvSpPr>
            <p:cNvPr id="11" name="TextBox 8">
              <a:extLst>
                <a:ext uri="{FF2B5EF4-FFF2-40B4-BE49-F238E27FC236}">
                  <a16:creationId xmlns:a16="http://schemas.microsoft.com/office/drawing/2014/main" id="{54EBB546-29E5-E81F-6182-6024A6816B66}"/>
                </a:ext>
              </a:extLst>
            </p:cNvPr>
            <p:cNvSpPr txBox="1"/>
            <p:nvPr/>
          </p:nvSpPr>
          <p:spPr>
            <a:xfrm>
              <a:off x="8617283" y="2626135"/>
              <a:ext cx="1129392" cy="1903063"/>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lang="en-US" sz="1800" dirty="0">
                <a:cs typeface="Arial"/>
              </a:endParaRPr>
            </a:p>
            <a:p>
              <a:endParaRPr lang="en-US" sz="1800" dirty="0">
                <a:cs typeface="Arial"/>
              </a:endParaRPr>
            </a:p>
            <a:p>
              <a:r>
                <a:rPr lang="en-US" sz="1800" dirty="0">
                  <a:cs typeface="Arial"/>
                </a:rPr>
                <a:t>Weight 1</a:t>
              </a:r>
              <a:endParaRPr lang="en-US" sz="1800" dirty="0"/>
            </a:p>
            <a:p>
              <a:endParaRPr lang="en-US" sz="1800" dirty="0">
                <a:cs typeface="Arial"/>
              </a:endParaRPr>
            </a:p>
            <a:p>
              <a:endParaRPr lang="en-US" sz="1800" dirty="0">
                <a:cs typeface="Arial"/>
              </a:endParaRPr>
            </a:p>
            <a:p>
              <a:endParaRPr lang="en-US" sz="1800" dirty="0">
                <a:cs typeface="Arial"/>
              </a:endParaRPr>
            </a:p>
            <a:p>
              <a:endParaRPr lang="en-US" sz="1800" dirty="0">
                <a:cs typeface="Arial"/>
              </a:endParaRPr>
            </a:p>
            <a:p>
              <a:endParaRPr lang="en-US" sz="1800" dirty="0">
                <a:cs typeface="Arial"/>
              </a:endParaRPr>
            </a:p>
            <a:p>
              <a:endParaRPr lang="en-US" sz="1800" dirty="0">
                <a:cs typeface="Arial"/>
              </a:endParaRPr>
            </a:p>
            <a:p>
              <a:r>
                <a:rPr lang="en-US" sz="1800" dirty="0">
                  <a:cs typeface="Arial"/>
                </a:rPr>
                <a:t>Weight 2</a:t>
              </a:r>
              <a:endParaRPr lang="en-US" sz="1800" dirty="0"/>
            </a:p>
          </p:txBody>
        </p:sp>
        <p:sp>
          <p:nvSpPr>
            <p:cNvPr id="12" name="TextBox 9">
              <a:extLst>
                <a:ext uri="{FF2B5EF4-FFF2-40B4-BE49-F238E27FC236}">
                  <a16:creationId xmlns:a16="http://schemas.microsoft.com/office/drawing/2014/main" id="{1B346137-A6A4-9EFD-20A4-23DF52EBE953}"/>
                </a:ext>
              </a:extLst>
            </p:cNvPr>
            <p:cNvSpPr txBox="1"/>
            <p:nvPr/>
          </p:nvSpPr>
          <p:spPr>
            <a:xfrm>
              <a:off x="10841295" y="3677995"/>
              <a:ext cx="1034142" cy="276999"/>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l"/>
              <a:r>
                <a:rPr lang="en-US" sz="1600">
                  <a:cs typeface="Arial"/>
                </a:rPr>
                <a:t>Output</a:t>
              </a:r>
              <a:endParaRPr lang="en-US" sz="1600"/>
            </a:p>
          </p:txBody>
        </p:sp>
        <p:sp>
          <p:nvSpPr>
            <p:cNvPr id="13" name="TextBox 10">
              <a:extLst>
                <a:ext uri="{FF2B5EF4-FFF2-40B4-BE49-F238E27FC236}">
                  <a16:creationId xmlns:a16="http://schemas.microsoft.com/office/drawing/2014/main" id="{75B38F10-F87C-A27E-9488-AD8E3A98B1C0}"/>
                </a:ext>
              </a:extLst>
            </p:cNvPr>
            <p:cNvSpPr txBox="1"/>
            <p:nvPr/>
          </p:nvSpPr>
          <p:spPr>
            <a:xfrm>
              <a:off x="6198565" y="2238358"/>
              <a:ext cx="1227336" cy="1720855"/>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800" dirty="0">
                  <a:cs typeface="Arial"/>
                </a:rPr>
                <a:t>Input 1</a:t>
              </a:r>
            </a:p>
            <a:p>
              <a:endParaRPr lang="en-US" sz="1800" dirty="0">
                <a:cs typeface="Arial"/>
              </a:endParaRPr>
            </a:p>
            <a:p>
              <a:endParaRPr lang="en-US" sz="1800" dirty="0">
                <a:cs typeface="Arial"/>
              </a:endParaRPr>
            </a:p>
            <a:p>
              <a:endParaRPr lang="en-US" sz="1800" dirty="0">
                <a:cs typeface="Arial"/>
              </a:endParaRPr>
            </a:p>
            <a:p>
              <a:endParaRPr lang="en-US" sz="1800" dirty="0">
                <a:cs typeface="Arial"/>
              </a:endParaRPr>
            </a:p>
            <a:p>
              <a:endParaRPr lang="en-US" sz="1800" dirty="0">
                <a:cs typeface="Arial"/>
              </a:endParaRPr>
            </a:p>
            <a:p>
              <a:endParaRPr lang="en-US" sz="1800" dirty="0">
                <a:cs typeface="Arial"/>
              </a:endParaRPr>
            </a:p>
            <a:p>
              <a:endParaRPr lang="en-US" sz="1800" dirty="0">
                <a:cs typeface="Arial"/>
              </a:endParaRPr>
            </a:p>
            <a:p>
              <a:r>
                <a:rPr lang="en-US" sz="1800" dirty="0">
                  <a:cs typeface="Arial"/>
                </a:rPr>
                <a:t>Input 2</a:t>
              </a:r>
            </a:p>
          </p:txBody>
        </p:sp>
        <p:sp>
          <p:nvSpPr>
            <p:cNvPr id="14" name="TextBox 11">
              <a:extLst>
                <a:ext uri="{FF2B5EF4-FFF2-40B4-BE49-F238E27FC236}">
                  <a16:creationId xmlns:a16="http://schemas.microsoft.com/office/drawing/2014/main" id="{DF25B587-1212-C89F-09BA-5196BEBE3D23}"/>
                </a:ext>
              </a:extLst>
            </p:cNvPr>
            <p:cNvSpPr txBox="1"/>
            <p:nvPr/>
          </p:nvSpPr>
          <p:spPr>
            <a:xfrm>
              <a:off x="10917495" y="2627524"/>
              <a:ext cx="884464" cy="242944"/>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l"/>
              <a:r>
                <a:rPr lang="en-US" sz="1600" dirty="0"/>
                <a:t>Bias</a:t>
              </a:r>
            </a:p>
          </p:txBody>
        </p:sp>
        <p:cxnSp>
          <p:nvCxnSpPr>
            <p:cNvPr id="15" name="Straight Arrow Connector 14">
              <a:extLst>
                <a:ext uri="{FF2B5EF4-FFF2-40B4-BE49-F238E27FC236}">
                  <a16:creationId xmlns:a16="http://schemas.microsoft.com/office/drawing/2014/main" id="{9D11D91D-0A5B-02E1-65E0-040F21D91923}"/>
                </a:ext>
              </a:extLst>
            </p:cNvPr>
            <p:cNvCxnSpPr>
              <a:cxnSpLocks/>
            </p:cNvCxnSpPr>
            <p:nvPr/>
          </p:nvCxnSpPr>
          <p:spPr>
            <a:xfrm flipH="1">
              <a:off x="10645352" y="2807138"/>
              <a:ext cx="337457" cy="2394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6" name="TextBox 15">
            <a:extLst>
              <a:ext uri="{FF2B5EF4-FFF2-40B4-BE49-F238E27FC236}">
                <a16:creationId xmlns:a16="http://schemas.microsoft.com/office/drawing/2014/main" id="{D84D6F73-EF3B-1D91-47F0-C1849ADB38B0}"/>
              </a:ext>
            </a:extLst>
          </p:cNvPr>
          <p:cNvSpPr txBox="1"/>
          <p:nvPr/>
        </p:nvSpPr>
        <p:spPr>
          <a:xfrm>
            <a:off x="229019" y="6295349"/>
            <a:ext cx="1842351" cy="276999"/>
          </a:xfrm>
          <a:prstGeom prst="rect">
            <a:avLst/>
          </a:prstGeom>
          <a:noFill/>
        </p:spPr>
        <p:txBody>
          <a:bodyPr wrap="square" lIns="91440" tIns="45720" rIns="91440" bIns="45720" rtlCol="0" anchor="t">
            <a:spAutoFit/>
          </a:bodyPr>
          <a:lstStyle/>
          <a:p>
            <a:pPr>
              <a:spcAft>
                <a:spcPts val="800"/>
              </a:spcAft>
            </a:pPr>
            <a:r>
              <a:rPr lang="en-IN" sz="1200" dirty="0">
                <a:solidFill>
                  <a:srgbClr val="0000FF"/>
                </a:solidFill>
                <a:latin typeface="+mn-lt"/>
                <a:hlinkClick r:id="rId2">
                  <a:extLst>
                    <a:ext uri="{A12FA001-AC4F-418D-AE19-62706E023703}">
                      <ahyp:hlinkClr xmlns:ahyp="http://schemas.microsoft.com/office/drawing/2018/hyperlinkcolor" val="tx"/>
                    </a:ext>
                  </a:extLst>
                </a:hlinkClick>
              </a:rPr>
              <a:t>Reference link</a:t>
            </a:r>
          </a:p>
        </p:txBody>
      </p:sp>
    </p:spTree>
    <p:extLst>
      <p:ext uri="{BB962C8B-B14F-4D97-AF65-F5344CB8AC3E}">
        <p14:creationId xmlns:p14="http://schemas.microsoft.com/office/powerpoint/2010/main" val="669622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DED417-C01A-1853-7977-5DE5754ECB1D}"/>
              </a:ext>
            </a:extLst>
          </p:cNvPr>
          <p:cNvSpPr/>
          <p:nvPr/>
        </p:nvSpPr>
        <p:spPr>
          <a:xfrm>
            <a:off x="189101" y="830455"/>
            <a:ext cx="4708019" cy="400110"/>
          </a:xfrm>
          <a:prstGeom prst="rect">
            <a:avLst/>
          </a:prstGeom>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solidFill>
                  <a:srgbClr val="213163"/>
                </a:solidFill>
              </a:rPr>
              <a:t>Components of Artificial Neuron</a:t>
            </a:r>
          </a:p>
        </p:txBody>
      </p:sp>
      <p:pic>
        <p:nvPicPr>
          <p:cNvPr id="3" name="Picture 3" descr="Diagram&#10;&#10;Description automatically generated">
            <a:extLst>
              <a:ext uri="{FF2B5EF4-FFF2-40B4-BE49-F238E27FC236}">
                <a16:creationId xmlns:a16="http://schemas.microsoft.com/office/drawing/2014/main" id="{46B8582B-A6F8-7F2F-477F-E7B4ED09847E}"/>
              </a:ext>
            </a:extLst>
          </p:cNvPr>
          <p:cNvPicPr>
            <a:picLocks noChangeAspect="1"/>
          </p:cNvPicPr>
          <p:nvPr/>
        </p:nvPicPr>
        <p:blipFill rotWithShape="1">
          <a:blip r:embed="rId2"/>
          <a:srcRect l="2727" t="7765" r="12001" b="15942"/>
          <a:stretch/>
        </p:blipFill>
        <p:spPr>
          <a:xfrm>
            <a:off x="2293532" y="1853324"/>
            <a:ext cx="7752080" cy="3403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C2EE9A7B-4012-52E8-E0D0-940F6B63F282}"/>
              </a:ext>
            </a:extLst>
          </p:cNvPr>
          <p:cNvSpPr txBox="1"/>
          <p:nvPr/>
        </p:nvSpPr>
        <p:spPr>
          <a:xfrm>
            <a:off x="229019" y="6295349"/>
            <a:ext cx="1842351" cy="276999"/>
          </a:xfrm>
          <a:prstGeom prst="rect">
            <a:avLst/>
          </a:prstGeom>
          <a:noFill/>
        </p:spPr>
        <p:txBody>
          <a:bodyPr wrap="square" lIns="91440" tIns="45720" rIns="91440" bIns="45720" rtlCol="0" anchor="t">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Reference link</a:t>
            </a:r>
          </a:p>
        </p:txBody>
      </p:sp>
    </p:spTree>
    <p:extLst>
      <p:ext uri="{BB962C8B-B14F-4D97-AF65-F5344CB8AC3E}">
        <p14:creationId xmlns:p14="http://schemas.microsoft.com/office/powerpoint/2010/main" val="1569880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B28C4F-7242-D0AA-5DD3-2187D713E46B}"/>
              </a:ext>
            </a:extLst>
          </p:cNvPr>
          <p:cNvSpPr txBox="1"/>
          <p:nvPr/>
        </p:nvSpPr>
        <p:spPr>
          <a:xfrm>
            <a:off x="229019" y="6295349"/>
            <a:ext cx="1842351" cy="276999"/>
          </a:xfrm>
          <a:prstGeom prst="rect">
            <a:avLst/>
          </a:prstGeom>
          <a:noFill/>
        </p:spPr>
        <p:txBody>
          <a:bodyPr wrap="square" lIns="91440" tIns="45720" rIns="91440" bIns="45720" rtlCol="0" anchor="t">
            <a:spAutoFit/>
          </a:bodyPr>
          <a:lstStyle/>
          <a:p>
            <a:pPr>
              <a:spcAft>
                <a:spcPts val="800"/>
              </a:spcAft>
            </a:pPr>
            <a:r>
              <a:rPr lang="en-IN" sz="1200" dirty="0">
                <a:solidFill>
                  <a:srgbClr val="0000FF"/>
                </a:solidFill>
                <a:latin typeface="+mn-lt"/>
                <a:hlinkClick r:id="rId2">
                  <a:extLst>
                    <a:ext uri="{A12FA001-AC4F-418D-AE19-62706E023703}">
                      <ahyp:hlinkClr xmlns:ahyp="http://schemas.microsoft.com/office/drawing/2018/hyperlinkcolor" val="tx"/>
                    </a:ext>
                  </a:extLst>
                </a:hlinkClick>
              </a:rPr>
              <a:t>Reference link</a:t>
            </a:r>
          </a:p>
        </p:txBody>
      </p:sp>
      <p:sp>
        <p:nvSpPr>
          <p:cNvPr id="7" name="Rectangle 6">
            <a:extLst>
              <a:ext uri="{FF2B5EF4-FFF2-40B4-BE49-F238E27FC236}">
                <a16:creationId xmlns:a16="http://schemas.microsoft.com/office/drawing/2014/main" id="{29533209-BD5E-5A05-5B41-C11731B05861}"/>
              </a:ext>
            </a:extLst>
          </p:cNvPr>
          <p:cNvSpPr/>
          <p:nvPr/>
        </p:nvSpPr>
        <p:spPr>
          <a:xfrm>
            <a:off x="189102" y="830455"/>
            <a:ext cx="2176237" cy="420564"/>
          </a:xfrm>
          <a:prstGeom prst="rect">
            <a:avLst/>
          </a:prstGeom>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solidFill>
                  <a:srgbClr val="213163"/>
                </a:solidFill>
              </a:rPr>
              <a:t>Single Neuron</a:t>
            </a:r>
            <a:r>
              <a:rPr lang="en-US" sz="2100" b="1" dirty="0">
                <a:solidFill>
                  <a:srgbClr val="213163"/>
                </a:solidFill>
              </a:rPr>
              <a:t> </a:t>
            </a:r>
          </a:p>
        </p:txBody>
      </p:sp>
      <p:pic>
        <p:nvPicPr>
          <p:cNvPr id="2" name="Google Shape;109;p11" descr="Feed forward Neural Network">
            <a:extLst>
              <a:ext uri="{FF2B5EF4-FFF2-40B4-BE49-F238E27FC236}">
                <a16:creationId xmlns:a16="http://schemas.microsoft.com/office/drawing/2014/main" id="{F33AF689-E32B-E224-66E8-BA1CE7A73766}"/>
              </a:ext>
            </a:extLst>
          </p:cNvPr>
          <p:cNvPicPr/>
          <p:nvPr/>
        </p:nvPicPr>
        <p:blipFill>
          <a:blip r:embed="rId3"/>
          <a:stretch/>
        </p:blipFill>
        <p:spPr>
          <a:xfrm>
            <a:off x="1741470" y="1340779"/>
            <a:ext cx="7208220" cy="4294596"/>
          </a:xfrm>
          <a:prstGeom prst="rect">
            <a:avLst/>
          </a:prstGeom>
        </p:spPr>
      </p:pic>
    </p:spTree>
    <p:extLst>
      <p:ext uri="{BB962C8B-B14F-4D97-AF65-F5344CB8AC3E}">
        <p14:creationId xmlns:p14="http://schemas.microsoft.com/office/powerpoint/2010/main" val="1209679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DD7642-1057-480E-EC77-A1CA585949A9}"/>
              </a:ext>
            </a:extLst>
          </p:cNvPr>
          <p:cNvSpPr/>
          <p:nvPr/>
        </p:nvSpPr>
        <p:spPr>
          <a:xfrm>
            <a:off x="189102" y="830455"/>
            <a:ext cx="3392381" cy="400110"/>
          </a:xfrm>
          <a:prstGeom prst="rect">
            <a:avLst/>
          </a:prstGeom>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solidFill>
                  <a:srgbClr val="213163"/>
                </a:solidFill>
              </a:rPr>
              <a:t>Representation of  DNN ​</a:t>
            </a:r>
          </a:p>
        </p:txBody>
      </p:sp>
      <p:pic>
        <p:nvPicPr>
          <p:cNvPr id="3" name="Picture 2">
            <a:extLst>
              <a:ext uri="{FF2B5EF4-FFF2-40B4-BE49-F238E27FC236}">
                <a16:creationId xmlns:a16="http://schemas.microsoft.com/office/drawing/2014/main" id="{8843771B-E9BA-63AD-0235-FE7CF0A568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9" t="3518" r="5327"/>
          <a:stretch/>
        </p:blipFill>
        <p:spPr bwMode="auto">
          <a:xfrm>
            <a:off x="1915160" y="1389919"/>
            <a:ext cx="8361680" cy="4805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91811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84943" y="759787"/>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200" b="1" dirty="0">
                <a:solidFill>
                  <a:srgbClr val="002060"/>
                </a:solidFill>
                <a:latin typeface="Arial" panose="020B0604020202020204" pitchFamily="34" charset="0"/>
                <a:cs typeface="Arial" panose="020B0604020202020204" pitchFamily="34" charset="0"/>
              </a:rPr>
              <a:t>Types of Deep Neural Networks</a:t>
            </a:r>
          </a:p>
        </p:txBody>
      </p:sp>
      <p:sp>
        <p:nvSpPr>
          <p:cNvPr id="3" name="Rectangle 2">
            <a:extLst>
              <a:ext uri="{FF2B5EF4-FFF2-40B4-BE49-F238E27FC236}">
                <a16:creationId xmlns:a16="http://schemas.microsoft.com/office/drawing/2014/main" id="{3318E1FF-9BA6-1106-036B-9F5F6E95ED0A}"/>
              </a:ext>
            </a:extLst>
          </p:cNvPr>
          <p:cNvSpPr/>
          <p:nvPr/>
        </p:nvSpPr>
        <p:spPr>
          <a:xfrm flipV="1">
            <a:off x="-16934" y="6158482"/>
            <a:ext cx="5731934" cy="2743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0985C9E-10D2-7C44-A6C2-9015AF02F412}"/>
              </a:ext>
            </a:extLst>
          </p:cNvPr>
          <p:cNvSpPr txBox="1"/>
          <p:nvPr/>
        </p:nvSpPr>
        <p:spPr>
          <a:xfrm>
            <a:off x="5756773" y="6019798"/>
            <a:ext cx="688650" cy="307777"/>
          </a:xfrm>
          <a:prstGeom prst="rect">
            <a:avLst/>
          </a:prstGeom>
          <a:noFill/>
        </p:spPr>
        <p:txBody>
          <a:bodyPr wrap="none" rtlCol="0">
            <a:spAutoFit/>
          </a:bodyPr>
          <a:lstStyle/>
          <a:p>
            <a:r>
              <a:rPr lang="en-US" sz="1400" b="1" dirty="0"/>
              <a:t>Source</a:t>
            </a:r>
          </a:p>
        </p:txBody>
      </p:sp>
      <p:sp>
        <p:nvSpPr>
          <p:cNvPr id="6" name="Rectangle 5">
            <a:extLst>
              <a:ext uri="{FF2B5EF4-FFF2-40B4-BE49-F238E27FC236}">
                <a16:creationId xmlns:a16="http://schemas.microsoft.com/office/drawing/2014/main" id="{EC24B6FF-026A-F399-3CEC-D45DAA336A51}"/>
              </a:ext>
            </a:extLst>
          </p:cNvPr>
          <p:cNvSpPr/>
          <p:nvPr/>
        </p:nvSpPr>
        <p:spPr>
          <a:xfrm flipV="1">
            <a:off x="6479116" y="6156958"/>
            <a:ext cx="5731934" cy="2743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343202B-EF1E-0D08-1108-38C3B5EC5FC2}"/>
              </a:ext>
            </a:extLst>
          </p:cNvPr>
          <p:cNvSpPr txBox="1"/>
          <p:nvPr/>
        </p:nvSpPr>
        <p:spPr>
          <a:xfrm>
            <a:off x="329367" y="1691147"/>
            <a:ext cx="5427406" cy="1528945"/>
          </a:xfrm>
          <a:prstGeom prst="rect">
            <a:avLst/>
          </a:prstGeom>
          <a:noFill/>
        </p:spPr>
        <p:txBody>
          <a:bodyPr wrap="square" rtlCol="0">
            <a:spAutoFit/>
          </a:bodyPr>
          <a:lstStyle/>
          <a:p>
            <a:pPr algn="just"/>
            <a:r>
              <a:rPr lang="en-US" dirty="0"/>
              <a:t>Four  Types of Neural Network Architecture:</a:t>
            </a:r>
          </a:p>
          <a:p>
            <a:pPr marL="285750" indent="-285750" algn="just">
              <a:buFont typeface="Arial" panose="020B0604020202020204" pitchFamily="34" charset="0"/>
              <a:buChar char="•"/>
            </a:pPr>
            <a:r>
              <a:rPr lang="en-US" dirty="0"/>
              <a:t>Feedforward Neural Networks (FNNs)</a:t>
            </a:r>
          </a:p>
          <a:p>
            <a:pPr marL="285750" indent="-285750" algn="just">
              <a:buFont typeface="Arial" panose="020B0604020202020204" pitchFamily="34" charset="0"/>
              <a:buChar char="•"/>
            </a:pPr>
            <a:r>
              <a:rPr lang="en-US" dirty="0"/>
              <a:t>Convolutional Neural Networks (CNNs)</a:t>
            </a:r>
          </a:p>
          <a:p>
            <a:pPr marL="285750" indent="-285750" algn="just">
              <a:buFont typeface="Arial" panose="020B0604020202020204" pitchFamily="34" charset="0"/>
              <a:buChar char="•"/>
            </a:pPr>
            <a:r>
              <a:rPr lang="en-US" dirty="0"/>
              <a:t>Recurrent Neural Networks (RNNs)</a:t>
            </a:r>
          </a:p>
          <a:p>
            <a:pPr marL="285750" indent="-285750" algn="just">
              <a:buFont typeface="Arial" panose="020B0604020202020204" pitchFamily="34" charset="0"/>
              <a:buChar char="•"/>
            </a:pPr>
            <a:r>
              <a:rPr lang="en-US" dirty="0"/>
              <a:t>Generative Adversarial Networks (GANs)</a:t>
            </a:r>
          </a:p>
        </p:txBody>
      </p:sp>
      <p:sp>
        <p:nvSpPr>
          <p:cNvPr id="7" name="Text Placeholder 4">
            <a:extLst>
              <a:ext uri="{FF2B5EF4-FFF2-40B4-BE49-F238E27FC236}">
                <a16:creationId xmlns:a16="http://schemas.microsoft.com/office/drawing/2014/main" id="{9AF0E2F3-31C0-E3D7-74D1-FAAC77C2B19E}"/>
              </a:ext>
            </a:extLst>
          </p:cNvPr>
          <p:cNvSpPr txBox="1">
            <a:spLocks/>
          </p:cNvSpPr>
          <p:nvPr/>
        </p:nvSpPr>
        <p:spPr>
          <a:xfrm>
            <a:off x="314324" y="6289202"/>
            <a:ext cx="5442449" cy="280345"/>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buFont typeface="Arial" pitchFamily="34" charset="0"/>
              <a:buNone/>
            </a:pPr>
            <a:r>
              <a:rPr lang="en-US" sz="1400" dirty="0">
                <a:solidFill>
                  <a:srgbClr val="0066FF"/>
                </a:solidFill>
                <a:latin typeface="Arial" panose="020B0604020202020204" pitchFamily="34" charset="0"/>
                <a:cs typeface="Arial" panose="020B0604020202020204" pitchFamily="34" charset="0"/>
                <a:hlinkClick r:id="rId3"/>
              </a:rPr>
              <a:t>https://www.coursera.org/articles/neural-network-architecture</a:t>
            </a:r>
            <a:endParaRPr lang="en-US" sz="1400" dirty="0">
              <a:solidFill>
                <a:srgbClr val="0066FF"/>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DB53145-1E4B-85E4-76D3-1AD92A4C0B30}"/>
              </a:ext>
            </a:extLst>
          </p:cNvPr>
          <p:cNvPicPr>
            <a:picLocks noChangeAspect="1"/>
          </p:cNvPicPr>
          <p:nvPr/>
        </p:nvPicPr>
        <p:blipFill>
          <a:blip r:embed="rId4"/>
          <a:stretch>
            <a:fillRect/>
          </a:stretch>
        </p:blipFill>
        <p:spPr>
          <a:xfrm>
            <a:off x="6995415" y="1600614"/>
            <a:ext cx="4350197" cy="3770171"/>
          </a:xfrm>
          <a:prstGeom prst="rect">
            <a:avLst/>
          </a:prstGeom>
        </p:spPr>
      </p:pic>
    </p:spTree>
    <p:extLst>
      <p:ext uri="{BB962C8B-B14F-4D97-AF65-F5344CB8AC3E}">
        <p14:creationId xmlns:p14="http://schemas.microsoft.com/office/powerpoint/2010/main" val="373581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84943" y="759787"/>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200" b="1" dirty="0">
                <a:solidFill>
                  <a:srgbClr val="002060"/>
                </a:solidFill>
                <a:latin typeface="Arial" panose="020B0604020202020204" pitchFamily="34" charset="0"/>
                <a:cs typeface="Arial" panose="020B0604020202020204" pitchFamily="34" charset="0"/>
              </a:rPr>
              <a:t>Feedforward Neural Networks</a:t>
            </a:r>
          </a:p>
        </p:txBody>
      </p:sp>
      <p:sp>
        <p:nvSpPr>
          <p:cNvPr id="3" name="Rectangle 2">
            <a:extLst>
              <a:ext uri="{FF2B5EF4-FFF2-40B4-BE49-F238E27FC236}">
                <a16:creationId xmlns:a16="http://schemas.microsoft.com/office/drawing/2014/main" id="{3318E1FF-9BA6-1106-036B-9F5F6E95ED0A}"/>
              </a:ext>
            </a:extLst>
          </p:cNvPr>
          <p:cNvSpPr/>
          <p:nvPr/>
        </p:nvSpPr>
        <p:spPr>
          <a:xfrm flipV="1">
            <a:off x="-16934" y="6158482"/>
            <a:ext cx="5731934" cy="2743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0985C9E-10D2-7C44-A6C2-9015AF02F412}"/>
              </a:ext>
            </a:extLst>
          </p:cNvPr>
          <p:cNvSpPr txBox="1"/>
          <p:nvPr/>
        </p:nvSpPr>
        <p:spPr>
          <a:xfrm>
            <a:off x="5756773" y="6019798"/>
            <a:ext cx="688650" cy="307777"/>
          </a:xfrm>
          <a:prstGeom prst="rect">
            <a:avLst/>
          </a:prstGeom>
          <a:noFill/>
        </p:spPr>
        <p:txBody>
          <a:bodyPr wrap="none" rtlCol="0">
            <a:spAutoFit/>
          </a:bodyPr>
          <a:lstStyle/>
          <a:p>
            <a:r>
              <a:rPr lang="en-US" sz="1400" b="1" dirty="0"/>
              <a:t>Source</a:t>
            </a:r>
          </a:p>
        </p:txBody>
      </p:sp>
      <p:sp>
        <p:nvSpPr>
          <p:cNvPr id="6" name="Rectangle 5">
            <a:extLst>
              <a:ext uri="{FF2B5EF4-FFF2-40B4-BE49-F238E27FC236}">
                <a16:creationId xmlns:a16="http://schemas.microsoft.com/office/drawing/2014/main" id="{EC24B6FF-026A-F399-3CEC-D45DAA336A51}"/>
              </a:ext>
            </a:extLst>
          </p:cNvPr>
          <p:cNvSpPr/>
          <p:nvPr/>
        </p:nvSpPr>
        <p:spPr>
          <a:xfrm flipV="1">
            <a:off x="6479116" y="6156958"/>
            <a:ext cx="5731934" cy="2743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343202B-EF1E-0D08-1108-38C3B5EC5FC2}"/>
              </a:ext>
            </a:extLst>
          </p:cNvPr>
          <p:cNvSpPr txBox="1"/>
          <p:nvPr/>
        </p:nvSpPr>
        <p:spPr>
          <a:xfrm>
            <a:off x="329367" y="1691147"/>
            <a:ext cx="5427406" cy="3970318"/>
          </a:xfrm>
          <a:prstGeom prst="rect">
            <a:avLst/>
          </a:prstGeom>
          <a:noFill/>
        </p:spPr>
        <p:txBody>
          <a:bodyPr wrap="square" rtlCol="0">
            <a:spAutoFit/>
          </a:bodyPr>
          <a:lstStyle/>
          <a:p>
            <a:pPr algn="just"/>
            <a:r>
              <a:rPr lang="en-US" dirty="0"/>
              <a:t>Feedforward Neural Networks</a:t>
            </a:r>
          </a:p>
          <a:p>
            <a:pPr marL="285750" indent="-285750" algn="just">
              <a:buFont typeface="Arial" panose="020B0604020202020204" pitchFamily="34" charset="0"/>
              <a:buChar char="•"/>
            </a:pPr>
            <a:r>
              <a:rPr lang="en-US" dirty="0"/>
              <a:t>Basic form of neural networks</a:t>
            </a:r>
          </a:p>
          <a:p>
            <a:pPr marL="285750" indent="-285750" algn="just">
              <a:buFont typeface="Arial" panose="020B0604020202020204" pitchFamily="34" charset="0"/>
              <a:buChar char="•"/>
            </a:pPr>
            <a:r>
              <a:rPr lang="en-US" dirty="0"/>
              <a:t>Data flows forward from input to output</a:t>
            </a:r>
          </a:p>
          <a:p>
            <a:pPr marL="285750" indent="-285750" algn="just">
              <a:buFont typeface="Arial" panose="020B0604020202020204" pitchFamily="34" charset="0"/>
              <a:buChar char="•"/>
            </a:pPr>
            <a:r>
              <a:rPr lang="en-US" dirty="0"/>
              <a:t>No loops or cycles</a:t>
            </a:r>
          </a:p>
          <a:p>
            <a:pPr marL="285750" indent="-285750" algn="just">
              <a:buFont typeface="Arial" panose="020B0604020202020204" pitchFamily="34" charset="0"/>
              <a:buChar char="•"/>
            </a:pPr>
            <a:r>
              <a:rPr lang="en-US" dirty="0"/>
              <a:t>Used for:</a:t>
            </a:r>
          </a:p>
          <a:p>
            <a:pPr marL="742950" lvl="1" indent="-285750" algn="just">
              <a:buFont typeface="Arial" panose="020B0604020202020204" pitchFamily="34" charset="0"/>
              <a:buChar char="•"/>
            </a:pPr>
            <a:r>
              <a:rPr lang="en-US" dirty="0"/>
              <a:t>Pattern and image recognition</a:t>
            </a:r>
          </a:p>
          <a:p>
            <a:pPr marL="742950" lvl="1" indent="-285750" algn="just">
              <a:buFont typeface="Arial" panose="020B0604020202020204" pitchFamily="34" charset="0"/>
              <a:buChar char="•"/>
            </a:pPr>
            <a:r>
              <a:rPr lang="en-US" dirty="0"/>
              <a:t>Regression analysis</a:t>
            </a:r>
          </a:p>
          <a:p>
            <a:pPr marL="742950" lvl="1" indent="-285750" algn="just">
              <a:buFont typeface="Arial" panose="020B0604020202020204" pitchFamily="34" charset="0"/>
              <a:buChar char="•"/>
            </a:pPr>
            <a:r>
              <a:rPr lang="en-US" dirty="0"/>
              <a:t>Classification</a:t>
            </a:r>
          </a:p>
          <a:p>
            <a:pPr marL="0" lvl="1" algn="just"/>
            <a:endParaRPr lang="en-US" dirty="0"/>
          </a:p>
          <a:p>
            <a:pPr marL="0" lvl="1" algn="just"/>
            <a:r>
              <a:rPr lang="en-US" dirty="0"/>
              <a:t>How FNNs Work</a:t>
            </a:r>
          </a:p>
          <a:p>
            <a:pPr marL="285750" lvl="1" indent="-285750" algn="just">
              <a:buFont typeface="Arial" panose="020B0604020202020204" pitchFamily="34" charset="0"/>
              <a:buChar char="•"/>
            </a:pPr>
            <a:r>
              <a:rPr lang="en-US" dirty="0"/>
              <a:t>Consist of input layer, hidden layers, and output layer</a:t>
            </a:r>
          </a:p>
          <a:p>
            <a:pPr marL="285750" lvl="1" indent="-285750" algn="just">
              <a:buFont typeface="Arial" panose="020B0604020202020204" pitchFamily="34" charset="0"/>
              <a:buChar char="•"/>
            </a:pPr>
            <a:r>
              <a:rPr lang="en-US" dirty="0"/>
              <a:t>Data passes through nodes in each layer</a:t>
            </a:r>
          </a:p>
          <a:p>
            <a:pPr marL="285750" lvl="1" indent="-285750" algn="just">
              <a:buFont typeface="Arial" panose="020B0604020202020204" pitchFamily="34" charset="0"/>
              <a:buChar char="•"/>
            </a:pPr>
            <a:r>
              <a:rPr lang="en-US" dirty="0"/>
              <a:t>Each node connects to every node in the next layer</a:t>
            </a:r>
          </a:p>
        </p:txBody>
      </p:sp>
      <p:sp>
        <p:nvSpPr>
          <p:cNvPr id="7" name="Text Placeholder 4">
            <a:extLst>
              <a:ext uri="{FF2B5EF4-FFF2-40B4-BE49-F238E27FC236}">
                <a16:creationId xmlns:a16="http://schemas.microsoft.com/office/drawing/2014/main" id="{9AF0E2F3-31C0-E3D7-74D1-FAAC77C2B19E}"/>
              </a:ext>
            </a:extLst>
          </p:cNvPr>
          <p:cNvSpPr txBox="1">
            <a:spLocks/>
          </p:cNvSpPr>
          <p:nvPr/>
        </p:nvSpPr>
        <p:spPr>
          <a:xfrm>
            <a:off x="314324" y="6289202"/>
            <a:ext cx="5442449" cy="280345"/>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buFont typeface="Arial" pitchFamily="34" charset="0"/>
              <a:buNone/>
            </a:pPr>
            <a:r>
              <a:rPr lang="en-US" sz="1400" dirty="0">
                <a:solidFill>
                  <a:srgbClr val="0066FF"/>
                </a:solidFill>
                <a:latin typeface="Arial" panose="020B0604020202020204" pitchFamily="34" charset="0"/>
                <a:cs typeface="Arial" panose="020B0604020202020204" pitchFamily="34" charset="0"/>
                <a:hlinkClick r:id="rId3"/>
              </a:rPr>
              <a:t>https://www.coursera.org/articles/neural-network-architecture</a:t>
            </a:r>
            <a:endParaRPr lang="en-US" sz="1400" dirty="0">
              <a:solidFill>
                <a:srgbClr val="0066FF"/>
              </a:solidFill>
              <a:latin typeface="Arial" panose="020B0604020202020204" pitchFamily="34" charset="0"/>
              <a:cs typeface="Arial" panose="020B0604020202020204" pitchFamily="34" charset="0"/>
            </a:endParaRPr>
          </a:p>
        </p:txBody>
      </p:sp>
      <p:pic>
        <p:nvPicPr>
          <p:cNvPr id="5124" name="Picture 4" descr="mlp diagram">
            <a:extLst>
              <a:ext uri="{FF2B5EF4-FFF2-40B4-BE49-F238E27FC236}">
                <a16:creationId xmlns:a16="http://schemas.microsoft.com/office/drawing/2014/main" id="{12BF1082-3DE0-CBFA-CF96-148948952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587" y="2053934"/>
            <a:ext cx="5731934" cy="32242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A190A1-4114-01A6-07C6-9F6F97FB1BFB}"/>
              </a:ext>
            </a:extLst>
          </p:cNvPr>
          <p:cNvSpPr txBox="1"/>
          <p:nvPr/>
        </p:nvSpPr>
        <p:spPr>
          <a:xfrm>
            <a:off x="8507482" y="5378998"/>
            <a:ext cx="1045992" cy="338554"/>
          </a:xfrm>
          <a:prstGeom prst="rect">
            <a:avLst/>
          </a:prstGeom>
          <a:noFill/>
        </p:spPr>
        <p:txBody>
          <a:bodyPr wrap="none" rtlCol="0">
            <a:spAutoFit/>
          </a:bodyPr>
          <a:lstStyle/>
          <a:p>
            <a:r>
              <a:rPr lang="en-IN" sz="1600" dirty="0"/>
              <a:t>Figure 2.5</a:t>
            </a:r>
          </a:p>
        </p:txBody>
      </p:sp>
    </p:spTree>
    <p:extLst>
      <p:ext uri="{BB962C8B-B14F-4D97-AF65-F5344CB8AC3E}">
        <p14:creationId xmlns:p14="http://schemas.microsoft.com/office/powerpoint/2010/main" val="3542980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739BC6-4CE0-E291-3C12-9667A47D8284}"/>
              </a:ext>
            </a:extLst>
          </p:cNvPr>
          <p:cNvGrpSpPr/>
          <p:nvPr/>
        </p:nvGrpSpPr>
        <p:grpSpPr>
          <a:xfrm>
            <a:off x="1117724" y="2339974"/>
            <a:ext cx="9956552" cy="3032125"/>
            <a:chOff x="1117724" y="2339974"/>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4025462" y="3433725"/>
              <a:ext cx="5234152" cy="584775"/>
            </a:xfrm>
            <a:prstGeom prst="rect">
              <a:avLst/>
            </a:prstGeom>
            <a:noFill/>
          </p:spPr>
          <p:txBody>
            <a:bodyPr wrap="square" rtlCol="0">
              <a:spAutoFit/>
            </a:bodyPr>
            <a:lstStyle/>
            <a:p>
              <a:r>
                <a:rPr lang="en-US" sz="3200" dirty="0">
                  <a:solidFill>
                    <a:schemeClr val="tx1"/>
                  </a:solidFill>
                </a:rPr>
                <a:t>Deep Learning Techniques</a:t>
              </a: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732335" y="3251433"/>
              <a:ext cx="1023565" cy="1267430"/>
              <a:chOff x="2138735" y="3162533"/>
              <a:chExt cx="1023565" cy="1267430"/>
            </a:xfrm>
          </p:grpSpPr>
          <p:sp>
            <p:nvSpPr>
              <p:cNvPr id="13" name="TextBox 12">
                <a:extLst>
                  <a:ext uri="{FF2B5EF4-FFF2-40B4-BE49-F238E27FC236}">
                    <a16:creationId xmlns:a16="http://schemas.microsoft.com/office/drawing/2014/main" id="{AD7940F8-47B2-3605-4FFD-62224135AD9A}"/>
                  </a:ext>
                </a:extLst>
              </p:cNvPr>
              <p:cNvSpPr txBox="1"/>
              <p:nvPr/>
            </p:nvSpPr>
            <p:spPr>
              <a:xfrm>
                <a:off x="2138735" y="3162533"/>
                <a:ext cx="1023565" cy="553998"/>
              </a:xfrm>
              <a:prstGeom prst="rect">
                <a:avLst/>
              </a:prstGeom>
              <a:noFill/>
            </p:spPr>
            <p:txBody>
              <a:bodyPr wrap="square" rtlCol="0">
                <a:spAutoFit/>
              </a:bodyPr>
              <a:lstStyle/>
              <a:p>
                <a:r>
                  <a:rPr lang="en-US" sz="3000" b="1" dirty="0">
                    <a:solidFill>
                      <a:schemeClr val="bg1"/>
                    </a:solidFill>
                  </a:rPr>
                  <a:t>Unit</a:t>
                </a:r>
              </a:p>
            </p:txBody>
          </p:sp>
          <p:sp>
            <p:nvSpPr>
              <p:cNvPr id="8" name="TextBox 7">
                <a:extLst>
                  <a:ext uri="{FF2B5EF4-FFF2-40B4-BE49-F238E27FC236}">
                    <a16:creationId xmlns:a16="http://schemas.microsoft.com/office/drawing/2014/main" id="{867A801B-F1E2-4D3C-C8D7-74B4B5E5C5D1}"/>
                  </a:ext>
                </a:extLst>
              </p:cNvPr>
              <p:cNvSpPr txBox="1"/>
              <p:nvPr/>
            </p:nvSpPr>
            <p:spPr>
              <a:xfrm>
                <a:off x="2395910" y="3645133"/>
                <a:ext cx="509215" cy="784830"/>
              </a:xfrm>
              <a:prstGeom prst="rect">
                <a:avLst/>
              </a:prstGeom>
              <a:noFill/>
            </p:spPr>
            <p:txBody>
              <a:bodyPr wrap="square" rtlCol="0">
                <a:spAutoFit/>
              </a:bodyPr>
              <a:lstStyle/>
              <a:p>
                <a:pPr algn="ctr"/>
                <a:r>
                  <a:rPr lang="en-US" sz="4500" b="1" dirty="0">
                    <a:solidFill>
                      <a:schemeClr val="bg1"/>
                    </a:solidFill>
                  </a:rPr>
                  <a:t>1</a:t>
                </a:r>
              </a:p>
            </p:txBody>
          </p:sp>
        </p:grpSp>
      </p:grpSp>
    </p:spTree>
    <p:extLst>
      <p:ext uri="{BB962C8B-B14F-4D97-AF65-F5344CB8AC3E}">
        <p14:creationId xmlns:p14="http://schemas.microsoft.com/office/powerpoint/2010/main" val="3781132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84943" y="662660"/>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200" b="1" dirty="0">
                <a:solidFill>
                  <a:srgbClr val="002060"/>
                </a:solidFill>
                <a:latin typeface="Arial" panose="020B0604020202020204" pitchFamily="34" charset="0"/>
                <a:cs typeface="Arial" panose="020B0604020202020204" pitchFamily="34" charset="0"/>
              </a:rPr>
              <a:t>Backpropagation Algorithm</a:t>
            </a:r>
          </a:p>
        </p:txBody>
      </p:sp>
      <p:sp>
        <p:nvSpPr>
          <p:cNvPr id="3" name="Rectangle 2">
            <a:extLst>
              <a:ext uri="{FF2B5EF4-FFF2-40B4-BE49-F238E27FC236}">
                <a16:creationId xmlns:a16="http://schemas.microsoft.com/office/drawing/2014/main" id="{3318E1FF-9BA6-1106-036B-9F5F6E95ED0A}"/>
              </a:ext>
            </a:extLst>
          </p:cNvPr>
          <p:cNvSpPr/>
          <p:nvPr/>
        </p:nvSpPr>
        <p:spPr>
          <a:xfrm flipV="1">
            <a:off x="-16934" y="6158482"/>
            <a:ext cx="5731934" cy="2743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0985C9E-10D2-7C44-A6C2-9015AF02F412}"/>
              </a:ext>
            </a:extLst>
          </p:cNvPr>
          <p:cNvSpPr txBox="1"/>
          <p:nvPr/>
        </p:nvSpPr>
        <p:spPr>
          <a:xfrm>
            <a:off x="5756773" y="6019798"/>
            <a:ext cx="688650" cy="307777"/>
          </a:xfrm>
          <a:prstGeom prst="rect">
            <a:avLst/>
          </a:prstGeom>
          <a:noFill/>
        </p:spPr>
        <p:txBody>
          <a:bodyPr wrap="none" rtlCol="0">
            <a:spAutoFit/>
          </a:bodyPr>
          <a:lstStyle/>
          <a:p>
            <a:r>
              <a:rPr lang="en-US" sz="1400" b="1" dirty="0"/>
              <a:t>Source</a:t>
            </a:r>
          </a:p>
        </p:txBody>
      </p:sp>
      <p:sp>
        <p:nvSpPr>
          <p:cNvPr id="6" name="Rectangle 5">
            <a:extLst>
              <a:ext uri="{FF2B5EF4-FFF2-40B4-BE49-F238E27FC236}">
                <a16:creationId xmlns:a16="http://schemas.microsoft.com/office/drawing/2014/main" id="{EC24B6FF-026A-F399-3CEC-D45DAA336A51}"/>
              </a:ext>
            </a:extLst>
          </p:cNvPr>
          <p:cNvSpPr/>
          <p:nvPr/>
        </p:nvSpPr>
        <p:spPr>
          <a:xfrm flipV="1">
            <a:off x="6479116" y="6156958"/>
            <a:ext cx="5731934" cy="2743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343202B-EF1E-0D08-1108-38C3B5EC5FC2}"/>
              </a:ext>
            </a:extLst>
          </p:cNvPr>
          <p:cNvSpPr txBox="1"/>
          <p:nvPr/>
        </p:nvSpPr>
        <p:spPr>
          <a:xfrm>
            <a:off x="142899" y="1552870"/>
            <a:ext cx="6336218" cy="2308324"/>
          </a:xfrm>
          <a:prstGeom prst="rect">
            <a:avLst/>
          </a:prstGeom>
          <a:noFill/>
        </p:spPr>
        <p:txBody>
          <a:bodyPr wrap="square" rtlCol="0">
            <a:spAutoFit/>
          </a:bodyPr>
          <a:lstStyle/>
          <a:p>
            <a:pPr marL="283464" lvl="1" indent="-285750" algn="just">
              <a:buFont typeface="Arial" panose="020B0604020202020204" pitchFamily="34" charset="0"/>
              <a:buChar char="•"/>
            </a:pPr>
            <a:r>
              <a:rPr lang="en-US" dirty="0"/>
              <a:t>Backpropagation is an efficient algorithm for calculating gradients (derivatives of the error function) with respect to weights and biases in a multi-layered neural network.</a:t>
            </a:r>
          </a:p>
          <a:p>
            <a:pPr marL="283464" lvl="1" indent="-285750" algn="just">
              <a:buFont typeface="Arial" panose="020B0604020202020204" pitchFamily="34" charset="0"/>
              <a:buChar char="•"/>
            </a:pPr>
            <a:r>
              <a:rPr lang="en-US" dirty="0"/>
              <a:t>It works by propagating the error backward through the network, layer by layer.</a:t>
            </a:r>
          </a:p>
          <a:p>
            <a:pPr marL="283464" lvl="1" indent="-285750" algn="just">
              <a:buFont typeface="Arial" panose="020B0604020202020204" pitchFamily="34" charset="0"/>
              <a:buChar char="•"/>
            </a:pPr>
            <a:r>
              <a:rPr lang="en-US" dirty="0"/>
              <a:t>At each layer, the error is used to calculate the gradients for the weights and biases connecting that layer to the previous layer.</a:t>
            </a:r>
          </a:p>
        </p:txBody>
      </p:sp>
      <p:pic>
        <p:nvPicPr>
          <p:cNvPr id="54274" name="Picture 2">
            <a:extLst>
              <a:ext uri="{FF2B5EF4-FFF2-40B4-BE49-F238E27FC236}">
                <a16:creationId xmlns:a16="http://schemas.microsoft.com/office/drawing/2014/main" id="{1935AB65-EB63-1EA5-B41E-809B40F73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423" y="1552870"/>
            <a:ext cx="5402563" cy="24882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167EDC-50F8-4ED1-ADC5-E8CFF0F65551}"/>
              </a:ext>
            </a:extLst>
          </p:cNvPr>
          <p:cNvSpPr txBox="1"/>
          <p:nvPr/>
        </p:nvSpPr>
        <p:spPr>
          <a:xfrm>
            <a:off x="8313665" y="5018116"/>
            <a:ext cx="1154996" cy="338554"/>
          </a:xfrm>
          <a:prstGeom prst="rect">
            <a:avLst/>
          </a:prstGeom>
          <a:noFill/>
        </p:spPr>
        <p:txBody>
          <a:bodyPr wrap="none" rtlCol="0">
            <a:spAutoFit/>
          </a:bodyPr>
          <a:lstStyle/>
          <a:p>
            <a:r>
              <a:rPr lang="en-IN" sz="1600" dirty="0"/>
              <a:t>Figure 5.43</a:t>
            </a:r>
          </a:p>
        </p:txBody>
      </p:sp>
      <p:sp>
        <p:nvSpPr>
          <p:cNvPr id="7" name="Text Placeholder 4">
            <a:extLst>
              <a:ext uri="{FF2B5EF4-FFF2-40B4-BE49-F238E27FC236}">
                <a16:creationId xmlns:a16="http://schemas.microsoft.com/office/drawing/2014/main" id="{C34007A5-5F30-E582-8156-704E29A862F3}"/>
              </a:ext>
            </a:extLst>
          </p:cNvPr>
          <p:cNvSpPr txBox="1">
            <a:spLocks/>
          </p:cNvSpPr>
          <p:nvPr/>
        </p:nvSpPr>
        <p:spPr>
          <a:xfrm>
            <a:off x="0" y="6289202"/>
            <a:ext cx="12288416" cy="3077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buFont typeface="Arial" pitchFamily="34" charset="0"/>
              <a:buNone/>
            </a:pPr>
            <a:r>
              <a:rPr lang="en-US" sz="1400" dirty="0">
                <a:solidFill>
                  <a:srgbClr val="0066FF"/>
                </a:solidFill>
                <a:latin typeface="Arial" panose="020B0604020202020204" pitchFamily="34" charset="0"/>
                <a:cs typeface="Arial" panose="020B0604020202020204" pitchFamily="34" charset="0"/>
                <a:hlinkClick r:id="rId4"/>
              </a:rPr>
              <a:t>https://towardsdatascience.com/understanding-backpropagation-algorithm-7bb3aa2f95fd</a:t>
            </a:r>
            <a:endParaRPr lang="en-US" sz="1400" dirty="0">
              <a:solidFill>
                <a:srgbClr val="0066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4381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84943" y="662660"/>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200" b="1" dirty="0">
                <a:solidFill>
                  <a:srgbClr val="002060"/>
                </a:solidFill>
                <a:latin typeface="Arial" panose="020B0604020202020204" pitchFamily="34" charset="0"/>
                <a:cs typeface="Arial" panose="020B0604020202020204" pitchFamily="34" charset="0"/>
              </a:rPr>
              <a:t>Steps in Backpropagation</a:t>
            </a:r>
          </a:p>
        </p:txBody>
      </p:sp>
      <p:sp>
        <p:nvSpPr>
          <p:cNvPr id="3" name="Rectangle 2">
            <a:extLst>
              <a:ext uri="{FF2B5EF4-FFF2-40B4-BE49-F238E27FC236}">
                <a16:creationId xmlns:a16="http://schemas.microsoft.com/office/drawing/2014/main" id="{3318E1FF-9BA6-1106-036B-9F5F6E95ED0A}"/>
              </a:ext>
            </a:extLst>
          </p:cNvPr>
          <p:cNvSpPr/>
          <p:nvPr/>
        </p:nvSpPr>
        <p:spPr>
          <a:xfrm flipV="1">
            <a:off x="-16934" y="6158482"/>
            <a:ext cx="5731934" cy="2743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0985C9E-10D2-7C44-A6C2-9015AF02F412}"/>
              </a:ext>
            </a:extLst>
          </p:cNvPr>
          <p:cNvSpPr txBox="1"/>
          <p:nvPr/>
        </p:nvSpPr>
        <p:spPr>
          <a:xfrm>
            <a:off x="5756773" y="6019798"/>
            <a:ext cx="688650" cy="307777"/>
          </a:xfrm>
          <a:prstGeom prst="rect">
            <a:avLst/>
          </a:prstGeom>
          <a:noFill/>
        </p:spPr>
        <p:txBody>
          <a:bodyPr wrap="none" rtlCol="0">
            <a:spAutoFit/>
          </a:bodyPr>
          <a:lstStyle/>
          <a:p>
            <a:r>
              <a:rPr lang="en-US" sz="1400" b="1" dirty="0"/>
              <a:t>Source</a:t>
            </a:r>
          </a:p>
        </p:txBody>
      </p:sp>
      <p:sp>
        <p:nvSpPr>
          <p:cNvPr id="6" name="Rectangle 5">
            <a:extLst>
              <a:ext uri="{FF2B5EF4-FFF2-40B4-BE49-F238E27FC236}">
                <a16:creationId xmlns:a16="http://schemas.microsoft.com/office/drawing/2014/main" id="{EC24B6FF-026A-F399-3CEC-D45DAA336A51}"/>
              </a:ext>
            </a:extLst>
          </p:cNvPr>
          <p:cNvSpPr/>
          <p:nvPr/>
        </p:nvSpPr>
        <p:spPr>
          <a:xfrm flipV="1">
            <a:off x="6479116" y="6156958"/>
            <a:ext cx="5731934" cy="2743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343202B-EF1E-0D08-1108-38C3B5EC5FC2}"/>
              </a:ext>
            </a:extLst>
          </p:cNvPr>
          <p:cNvSpPr txBox="1"/>
          <p:nvPr/>
        </p:nvSpPr>
        <p:spPr>
          <a:xfrm>
            <a:off x="142898" y="1552870"/>
            <a:ext cx="6515077" cy="3970318"/>
          </a:xfrm>
          <a:prstGeom prst="rect">
            <a:avLst/>
          </a:prstGeom>
          <a:noFill/>
        </p:spPr>
        <p:txBody>
          <a:bodyPr wrap="square" rtlCol="0">
            <a:spAutoFit/>
          </a:bodyPr>
          <a:lstStyle/>
          <a:p>
            <a:pPr marL="340614" lvl="1" indent="-342900" algn="just">
              <a:buFont typeface="+mj-lt"/>
              <a:buAutoNum type="arabicPeriod"/>
            </a:pPr>
            <a:r>
              <a:rPr lang="en-US" dirty="0"/>
              <a:t>Forward Pass:</a:t>
            </a:r>
          </a:p>
          <a:p>
            <a:pPr marL="797814" lvl="2" indent="-342900" algn="just">
              <a:buFont typeface="Arial" panose="020B0604020202020204" pitchFamily="34" charset="0"/>
              <a:buChar char="•"/>
            </a:pPr>
            <a:r>
              <a:rPr lang="en-US" dirty="0"/>
              <a:t>The input data is propagated forward through the network, calculating activations at each layer.</a:t>
            </a:r>
          </a:p>
          <a:p>
            <a:pPr marL="340614" lvl="1" indent="-342900" algn="just">
              <a:buFont typeface="+mj-lt"/>
              <a:buAutoNum type="arabicPeriod"/>
            </a:pPr>
            <a:r>
              <a:rPr lang="en-US" dirty="0"/>
              <a:t>Error Calculation:</a:t>
            </a:r>
          </a:p>
          <a:p>
            <a:pPr marL="797814" lvl="2" indent="-342900" algn="just">
              <a:buFont typeface="Arial" panose="020B0604020202020204" pitchFamily="34" charset="0"/>
              <a:buChar char="•"/>
            </a:pPr>
            <a:r>
              <a:rPr lang="en-US" dirty="0"/>
              <a:t>The error (difference between predicted and actual output) is computed at the output layer.</a:t>
            </a:r>
          </a:p>
          <a:p>
            <a:pPr marL="340614" lvl="1" indent="-342900" algn="just">
              <a:buFont typeface="+mj-lt"/>
              <a:buAutoNum type="arabicPeriod"/>
            </a:pPr>
            <a:r>
              <a:rPr lang="en-US" dirty="0"/>
              <a:t>Backward Pass:</a:t>
            </a:r>
          </a:p>
          <a:p>
            <a:pPr marL="797814" lvl="2" indent="-342900" algn="just">
              <a:buFont typeface="Arial" panose="020B0604020202020204" pitchFamily="34" charset="0"/>
              <a:buChar char="•"/>
            </a:pPr>
            <a:r>
              <a:rPr lang="en-US" dirty="0"/>
              <a:t>The error is propagated backward through the network, layer by </a:t>
            </a:r>
            <a:r>
              <a:rPr lang="en-US" dirty="0" err="1"/>
              <a:t>layer.At</a:t>
            </a:r>
            <a:r>
              <a:rPr lang="en-US" dirty="0"/>
              <a:t> each layer, gradients for weights and biases are calculated using the chain rule.</a:t>
            </a:r>
          </a:p>
          <a:p>
            <a:pPr marL="340614" lvl="1" indent="-342900" algn="just">
              <a:buFont typeface="+mj-lt"/>
              <a:buAutoNum type="arabicPeriod"/>
            </a:pPr>
            <a:r>
              <a:rPr lang="en-US" dirty="0"/>
              <a:t>Weight Update:</a:t>
            </a:r>
          </a:p>
          <a:p>
            <a:pPr marL="797814" lvl="2" indent="-342900" algn="just">
              <a:buFont typeface="Arial" panose="020B0604020202020204" pitchFamily="34" charset="0"/>
              <a:buChar char="•"/>
            </a:pPr>
            <a:r>
              <a:rPr lang="en-US" dirty="0"/>
              <a:t>The weights and biases are updated using an optimization algorithm (e.g., gradient descent) based on the calculated gradients.</a:t>
            </a:r>
          </a:p>
        </p:txBody>
      </p:sp>
      <p:sp>
        <p:nvSpPr>
          <p:cNvPr id="2" name="TextBox 1">
            <a:extLst>
              <a:ext uri="{FF2B5EF4-FFF2-40B4-BE49-F238E27FC236}">
                <a16:creationId xmlns:a16="http://schemas.microsoft.com/office/drawing/2014/main" id="{EB0FFD81-3111-E7C2-A611-22A89A206837}"/>
              </a:ext>
            </a:extLst>
          </p:cNvPr>
          <p:cNvSpPr txBox="1"/>
          <p:nvPr/>
        </p:nvSpPr>
        <p:spPr>
          <a:xfrm>
            <a:off x="8822087" y="5700027"/>
            <a:ext cx="1154996" cy="338554"/>
          </a:xfrm>
          <a:prstGeom prst="rect">
            <a:avLst/>
          </a:prstGeom>
          <a:noFill/>
        </p:spPr>
        <p:txBody>
          <a:bodyPr wrap="none" rtlCol="0">
            <a:spAutoFit/>
          </a:bodyPr>
          <a:lstStyle/>
          <a:p>
            <a:r>
              <a:rPr lang="en-IN" sz="1600" dirty="0"/>
              <a:t>Figure 5.44</a:t>
            </a:r>
          </a:p>
        </p:txBody>
      </p:sp>
      <p:sp>
        <p:nvSpPr>
          <p:cNvPr id="7" name="Text Placeholder 4">
            <a:extLst>
              <a:ext uri="{FF2B5EF4-FFF2-40B4-BE49-F238E27FC236}">
                <a16:creationId xmlns:a16="http://schemas.microsoft.com/office/drawing/2014/main" id="{C3243BCA-A8CA-D672-2D94-0E42B1E898C9}"/>
              </a:ext>
            </a:extLst>
          </p:cNvPr>
          <p:cNvSpPr txBox="1">
            <a:spLocks/>
          </p:cNvSpPr>
          <p:nvPr/>
        </p:nvSpPr>
        <p:spPr>
          <a:xfrm>
            <a:off x="0" y="6289202"/>
            <a:ext cx="12288416" cy="3077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buFont typeface="Arial" pitchFamily="34" charset="0"/>
              <a:buNone/>
            </a:pPr>
            <a:r>
              <a:rPr lang="en-US" sz="1400" dirty="0">
                <a:solidFill>
                  <a:srgbClr val="0066FF"/>
                </a:solidFill>
                <a:latin typeface="Arial" panose="020B0604020202020204" pitchFamily="34" charset="0"/>
                <a:cs typeface="Arial" panose="020B0604020202020204" pitchFamily="34" charset="0"/>
                <a:hlinkClick r:id="rId3"/>
              </a:rPr>
              <a:t>https://paperswithcode.com/method/leaky-relu</a:t>
            </a:r>
            <a:endParaRPr lang="en-US" sz="1400" dirty="0">
              <a:solidFill>
                <a:srgbClr val="0066FF"/>
              </a:solidFill>
              <a:latin typeface="Arial" panose="020B0604020202020204" pitchFamily="34" charset="0"/>
              <a:cs typeface="Arial" panose="020B0604020202020204" pitchFamily="34" charset="0"/>
            </a:endParaRPr>
          </a:p>
        </p:txBody>
      </p:sp>
      <p:pic>
        <p:nvPicPr>
          <p:cNvPr id="53250" name="Picture 2" descr="android-tabs">
            <a:extLst>
              <a:ext uri="{FF2B5EF4-FFF2-40B4-BE49-F238E27FC236}">
                <a16:creationId xmlns:a16="http://schemas.microsoft.com/office/drawing/2014/main" id="{CDC84705-00DA-543C-EB4A-C41322C70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996" y="2090520"/>
            <a:ext cx="4784467" cy="268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395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3875CB-22CA-A4F8-499E-67B3203AB8C1}"/>
              </a:ext>
            </a:extLst>
          </p:cNvPr>
          <p:cNvSpPr txBox="1"/>
          <p:nvPr/>
        </p:nvSpPr>
        <p:spPr>
          <a:xfrm>
            <a:off x="373294" y="1507369"/>
            <a:ext cx="11445411" cy="4401205"/>
          </a:xfrm>
          <a:prstGeom prst="rect">
            <a:avLst/>
          </a:prstGeom>
          <a:noFill/>
        </p:spPr>
        <p:txBody>
          <a:bodyPr wrap="square">
            <a:spAutoFit/>
          </a:bodyPr>
          <a:lstStyle/>
          <a:p>
            <a:pPr algn="l" rtl="0" fontAlgn="base">
              <a:buFont typeface="Arial" panose="020B0604020202020204" pitchFamily="34" charset="0"/>
              <a:buChar char="•"/>
            </a:pPr>
            <a:endParaRPr lang="en-US" sz="2000" b="0" i="0" u="none" strike="noStrike" dirty="0">
              <a:solidFill>
                <a:srgbClr val="000000"/>
              </a:solidFill>
              <a:effectLst/>
              <a:latin typeface="Arial" panose="020B0604020202020204" pitchFamily="34" charset="0"/>
            </a:endParaRPr>
          </a:p>
          <a:p>
            <a:pPr marL="342900" indent="-342900" algn="l" rtl="0" fontAlgn="base">
              <a:buFont typeface="Arial" panose="020B0604020202020204" pitchFamily="34" charset="0"/>
              <a:buChar char="•"/>
            </a:pPr>
            <a:r>
              <a:rPr lang="en-US" sz="2000" b="0" i="0" u="none" strike="noStrike" dirty="0">
                <a:solidFill>
                  <a:srgbClr val="000000"/>
                </a:solidFill>
                <a:effectLst/>
                <a:latin typeface="Arial" panose="020B0604020202020204" pitchFamily="34" charset="0"/>
              </a:rPr>
              <a:t>Gradient Descent is known as one of the most used optimization algorithms to train machine    learning models by means of minimizing errors between actual and expected results.</a:t>
            </a:r>
            <a:r>
              <a:rPr lang="en-US" sz="20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marL="342900" indent="-342900" algn="l" rtl="0" fontAlgn="base">
              <a:buFont typeface="Arial" panose="020B0604020202020204" pitchFamily="34" charset="0"/>
              <a:buChar char="•"/>
            </a:pPr>
            <a:r>
              <a:rPr lang="en-US" sz="2000" b="0" i="0" u="none" strike="noStrike" dirty="0">
                <a:solidFill>
                  <a:srgbClr val="000000"/>
                </a:solidFill>
                <a:effectLst/>
                <a:latin typeface="Arial" panose="020B0604020202020204" pitchFamily="34" charset="0"/>
              </a:rPr>
              <a:t>Gradient descent was initially discovered by "Augustin-Louis Cauchy" in the mid 18th century.</a:t>
            </a:r>
            <a:r>
              <a:rPr lang="en-US" sz="20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marL="342900" indent="-342900" algn="l" rtl="0" fontAlgn="base">
              <a:buFont typeface="Arial" panose="020B0604020202020204" pitchFamily="34" charset="0"/>
              <a:buChar char="•"/>
            </a:pPr>
            <a:r>
              <a:rPr lang="en-US" sz="2000" b="0" i="0" u="none" strike="noStrike" dirty="0">
                <a:solidFill>
                  <a:srgbClr val="000000"/>
                </a:solidFill>
                <a:effectLst/>
                <a:latin typeface="Arial" panose="020B0604020202020204" pitchFamily="34" charset="0"/>
              </a:rPr>
              <a:t>Gradient Descent is defined as one of the most used iterative optimization algorithms of machine learning to train the machine learning and deep learning models. It helps in finding the local minimum of a function.</a:t>
            </a:r>
            <a:r>
              <a:rPr lang="en-US" sz="20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r>
              <a:rPr lang="en-US" sz="20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r>
              <a:rPr lang="en-US" sz="2000" b="1" i="0" u="none" strike="noStrike" dirty="0">
                <a:solidFill>
                  <a:srgbClr val="000000"/>
                </a:solidFill>
                <a:effectLst/>
                <a:latin typeface="Arial" panose="020B0604020202020204" pitchFamily="34" charset="0"/>
              </a:rPr>
              <a:t>The best way to define the local minimum or local maximum of a function using gradient descent is as follows:</a:t>
            </a:r>
            <a:r>
              <a:rPr lang="en-US" sz="20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marL="342900" indent="-342900" algn="l" rtl="0" fontAlgn="base">
              <a:buFont typeface="Arial" panose="020B0604020202020204" pitchFamily="34" charset="0"/>
              <a:buChar char="•"/>
            </a:pPr>
            <a:r>
              <a:rPr lang="en-US" sz="2000" b="0" i="0" u="none" strike="noStrike" dirty="0">
                <a:solidFill>
                  <a:srgbClr val="000000"/>
                </a:solidFill>
                <a:effectLst/>
                <a:latin typeface="Arial" panose="020B0604020202020204" pitchFamily="34" charset="0"/>
              </a:rPr>
              <a:t>If we move towards a negative gradient or away from the gradient of the function at the current point, it will give the local minimum of that function.</a:t>
            </a:r>
            <a:r>
              <a:rPr lang="en-US" sz="20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marL="342900" indent="-342900" algn="l" rtl="0" fontAlgn="base">
              <a:buFont typeface="Arial" panose="020B0604020202020204" pitchFamily="34" charset="0"/>
              <a:buChar char="•"/>
            </a:pPr>
            <a:r>
              <a:rPr lang="en-US" sz="2000" b="0" i="0" u="none" strike="noStrike" dirty="0">
                <a:solidFill>
                  <a:srgbClr val="000000"/>
                </a:solidFill>
                <a:effectLst/>
                <a:latin typeface="Arial" panose="020B0604020202020204" pitchFamily="34" charset="0"/>
              </a:rPr>
              <a:t>Whenever we move towards a positive gradient or towards the gradient of the function at the current point, we will get the local maximum of that function.</a:t>
            </a:r>
            <a:endParaRPr lang="en-US" b="0" i="0" dirty="0">
              <a:solidFill>
                <a:srgbClr val="000000"/>
              </a:solidFill>
              <a:effectLst/>
              <a:latin typeface="Arial" panose="020B0604020202020204" pitchFamily="34" charset="0"/>
            </a:endParaRPr>
          </a:p>
        </p:txBody>
      </p:sp>
      <p:sp>
        <p:nvSpPr>
          <p:cNvPr id="5" name="TextBox 4">
            <a:extLst>
              <a:ext uri="{FF2B5EF4-FFF2-40B4-BE49-F238E27FC236}">
                <a16:creationId xmlns:a16="http://schemas.microsoft.com/office/drawing/2014/main" id="{1F02C39E-DC17-55C5-60E5-4CED60F7FCA7}"/>
              </a:ext>
            </a:extLst>
          </p:cNvPr>
          <p:cNvSpPr txBox="1"/>
          <p:nvPr/>
        </p:nvSpPr>
        <p:spPr>
          <a:xfrm>
            <a:off x="303087" y="1066235"/>
            <a:ext cx="6390526" cy="400110"/>
          </a:xfrm>
          <a:prstGeom prst="rect">
            <a:avLst/>
          </a:prstGeom>
          <a:noFill/>
        </p:spPr>
        <p:txBody>
          <a:bodyPr wrap="square">
            <a:spAutoFit/>
          </a:bodyPr>
          <a:lstStyle/>
          <a:p>
            <a:r>
              <a:rPr lang="en-US" sz="2000" b="1" i="0" u="none" strike="noStrike" dirty="0">
                <a:solidFill>
                  <a:srgbClr val="213163"/>
                </a:solidFill>
                <a:effectLst/>
                <a:latin typeface="Arial" panose="020B0604020202020204" pitchFamily="34" charset="0"/>
              </a:rPr>
              <a:t>Gradient Descent</a:t>
            </a:r>
            <a:r>
              <a:rPr lang="en-US" sz="2000" b="0" i="0" dirty="0">
                <a:solidFill>
                  <a:srgbClr val="000000"/>
                </a:solidFill>
                <a:effectLst/>
                <a:latin typeface="Arial" panose="020B0604020202020204" pitchFamily="34" charset="0"/>
              </a:rPr>
              <a:t>​</a:t>
            </a:r>
            <a:endParaRPr lang="en-IN" dirty="0"/>
          </a:p>
        </p:txBody>
      </p:sp>
    </p:spTree>
    <p:extLst>
      <p:ext uri="{BB962C8B-B14F-4D97-AF65-F5344CB8AC3E}">
        <p14:creationId xmlns:p14="http://schemas.microsoft.com/office/powerpoint/2010/main" val="4241990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A3E516-F3FE-8659-355A-F55FE1A6CBCC}"/>
              </a:ext>
            </a:extLst>
          </p:cNvPr>
          <p:cNvSpPr txBox="1"/>
          <p:nvPr/>
        </p:nvSpPr>
        <p:spPr>
          <a:xfrm>
            <a:off x="342900" y="1163840"/>
            <a:ext cx="6100280" cy="400110"/>
          </a:xfrm>
          <a:prstGeom prst="rect">
            <a:avLst/>
          </a:prstGeom>
          <a:noFill/>
        </p:spPr>
        <p:txBody>
          <a:bodyPr wrap="square">
            <a:spAutoFit/>
          </a:bodyPr>
          <a:lstStyle/>
          <a:p>
            <a:r>
              <a:rPr lang="en-US" sz="2000" b="1" i="0" u="none" strike="noStrike" dirty="0">
                <a:solidFill>
                  <a:srgbClr val="213163"/>
                </a:solidFill>
                <a:effectLst/>
                <a:latin typeface="Arial" panose="020B0604020202020204" pitchFamily="34" charset="0"/>
              </a:rPr>
              <a:t>Gradient Descent</a:t>
            </a:r>
            <a:r>
              <a:rPr lang="en-US" sz="2000" b="0" i="0" dirty="0">
                <a:solidFill>
                  <a:srgbClr val="000000"/>
                </a:solidFill>
                <a:effectLst/>
                <a:latin typeface="Arial" panose="020B0604020202020204" pitchFamily="34" charset="0"/>
              </a:rPr>
              <a:t>​</a:t>
            </a:r>
            <a:endParaRPr lang="en-IN" dirty="0"/>
          </a:p>
        </p:txBody>
      </p:sp>
      <p:pic>
        <p:nvPicPr>
          <p:cNvPr id="1026" name="Picture 2">
            <a:extLst>
              <a:ext uri="{FF2B5EF4-FFF2-40B4-BE49-F238E27FC236}">
                <a16:creationId xmlns:a16="http://schemas.microsoft.com/office/drawing/2014/main" id="{81731079-8495-4826-74D6-B8C5FC0F3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840" y="1853927"/>
            <a:ext cx="6379125" cy="384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046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66;p18" descr="Neural Networks: Feedforward and Backpropagation Explained">
            <a:extLst>
              <a:ext uri="{FF2B5EF4-FFF2-40B4-BE49-F238E27FC236}">
                <a16:creationId xmlns:a16="http://schemas.microsoft.com/office/drawing/2014/main" id="{0922A398-04EB-1471-DB4A-5007FC0A20F7}"/>
              </a:ext>
            </a:extLst>
          </p:cNvPr>
          <p:cNvPicPr/>
          <p:nvPr/>
        </p:nvPicPr>
        <p:blipFill>
          <a:blip r:embed="rId3"/>
          <a:stretch/>
        </p:blipFill>
        <p:spPr>
          <a:xfrm>
            <a:off x="1516937" y="2058309"/>
            <a:ext cx="8335980" cy="3743753"/>
          </a:xfrm>
          <a:prstGeom prst="rect">
            <a:avLst/>
          </a:prstGeom>
          <a:ln w="0">
            <a:noFill/>
          </a:ln>
        </p:spPr>
      </p:pic>
      <p:sp>
        <p:nvSpPr>
          <p:cNvPr id="4" name="TextBox 3">
            <a:extLst>
              <a:ext uri="{FF2B5EF4-FFF2-40B4-BE49-F238E27FC236}">
                <a16:creationId xmlns:a16="http://schemas.microsoft.com/office/drawing/2014/main" id="{2FB1B1D4-A3CD-30F9-FD55-24954F6486DE}"/>
              </a:ext>
            </a:extLst>
          </p:cNvPr>
          <p:cNvSpPr txBox="1"/>
          <p:nvPr/>
        </p:nvSpPr>
        <p:spPr>
          <a:xfrm>
            <a:off x="332627" y="1055938"/>
            <a:ext cx="6100280" cy="369332"/>
          </a:xfrm>
          <a:prstGeom prst="rect">
            <a:avLst/>
          </a:prstGeom>
          <a:noFill/>
        </p:spPr>
        <p:txBody>
          <a:bodyPr wrap="square">
            <a:spAutoFit/>
          </a:bodyPr>
          <a:lstStyle/>
          <a:p>
            <a:r>
              <a:rPr lang="en-US" sz="1800" b="1" i="0" u="none" strike="noStrike" dirty="0">
                <a:solidFill>
                  <a:srgbClr val="213163"/>
                </a:solidFill>
                <a:effectLst/>
                <a:latin typeface="Arial" panose="020B0604020202020204" pitchFamily="34" charset="0"/>
              </a:rPr>
              <a:t>Gradient Descent</a:t>
            </a:r>
            <a:endParaRPr lang="en-IN" dirty="0"/>
          </a:p>
        </p:txBody>
      </p:sp>
    </p:spTree>
    <p:extLst>
      <p:ext uri="{BB962C8B-B14F-4D97-AF65-F5344CB8AC3E}">
        <p14:creationId xmlns:p14="http://schemas.microsoft.com/office/powerpoint/2010/main" val="1982413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284943" y="662660"/>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200" b="1" dirty="0">
                <a:solidFill>
                  <a:srgbClr val="002060"/>
                </a:solidFill>
                <a:latin typeface="Arial" panose="020B0604020202020204" pitchFamily="34" charset="0"/>
                <a:cs typeface="Arial" panose="020B0604020202020204" pitchFamily="34" charset="0"/>
              </a:rPr>
              <a:t>Convolutional Neural Networks</a:t>
            </a:r>
          </a:p>
        </p:txBody>
      </p:sp>
      <p:sp>
        <p:nvSpPr>
          <p:cNvPr id="3" name="Rectangle 2">
            <a:extLst>
              <a:ext uri="{FF2B5EF4-FFF2-40B4-BE49-F238E27FC236}">
                <a16:creationId xmlns:a16="http://schemas.microsoft.com/office/drawing/2014/main" id="{3318E1FF-9BA6-1106-036B-9F5F6E95ED0A}"/>
              </a:ext>
            </a:extLst>
          </p:cNvPr>
          <p:cNvSpPr/>
          <p:nvPr/>
        </p:nvSpPr>
        <p:spPr>
          <a:xfrm flipV="1">
            <a:off x="-16934" y="6158482"/>
            <a:ext cx="5731934" cy="2743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0985C9E-10D2-7C44-A6C2-9015AF02F412}"/>
              </a:ext>
            </a:extLst>
          </p:cNvPr>
          <p:cNvSpPr txBox="1"/>
          <p:nvPr/>
        </p:nvSpPr>
        <p:spPr>
          <a:xfrm>
            <a:off x="5756773" y="6019798"/>
            <a:ext cx="688650" cy="307777"/>
          </a:xfrm>
          <a:prstGeom prst="rect">
            <a:avLst/>
          </a:prstGeom>
          <a:noFill/>
        </p:spPr>
        <p:txBody>
          <a:bodyPr wrap="none" rtlCol="0">
            <a:spAutoFit/>
          </a:bodyPr>
          <a:lstStyle/>
          <a:p>
            <a:r>
              <a:rPr lang="en-US" sz="1400" b="1" dirty="0"/>
              <a:t>Source</a:t>
            </a:r>
          </a:p>
        </p:txBody>
      </p:sp>
      <p:sp>
        <p:nvSpPr>
          <p:cNvPr id="6" name="Rectangle 5">
            <a:extLst>
              <a:ext uri="{FF2B5EF4-FFF2-40B4-BE49-F238E27FC236}">
                <a16:creationId xmlns:a16="http://schemas.microsoft.com/office/drawing/2014/main" id="{EC24B6FF-026A-F399-3CEC-D45DAA336A51}"/>
              </a:ext>
            </a:extLst>
          </p:cNvPr>
          <p:cNvSpPr/>
          <p:nvPr/>
        </p:nvSpPr>
        <p:spPr>
          <a:xfrm flipV="1">
            <a:off x="6479116" y="6156958"/>
            <a:ext cx="5731934" cy="2743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343202B-EF1E-0D08-1108-38C3B5EC5FC2}"/>
              </a:ext>
            </a:extLst>
          </p:cNvPr>
          <p:cNvSpPr txBox="1"/>
          <p:nvPr/>
        </p:nvSpPr>
        <p:spPr>
          <a:xfrm>
            <a:off x="284943" y="1391436"/>
            <a:ext cx="5631692"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t>Specialized in recognizing patterns and images</a:t>
            </a:r>
          </a:p>
          <a:p>
            <a:pPr marL="285750" indent="-285750" algn="just">
              <a:buFont typeface="Arial" panose="020B0604020202020204" pitchFamily="34" charset="0"/>
              <a:buChar char="•"/>
            </a:pPr>
            <a:r>
              <a:rPr lang="en-US" dirty="0"/>
              <a:t>Used for:</a:t>
            </a:r>
          </a:p>
          <a:p>
            <a:pPr marL="742950" lvl="1" indent="-285750" algn="just">
              <a:buFont typeface="Arial" panose="020B0604020202020204" pitchFamily="34" charset="0"/>
              <a:buChar char="•"/>
            </a:pPr>
            <a:r>
              <a:rPr lang="en-US" dirty="0"/>
              <a:t>Computer Vision</a:t>
            </a:r>
          </a:p>
          <a:p>
            <a:pPr marL="742950" lvl="1" indent="-285750" algn="just">
              <a:buFont typeface="Arial" panose="020B0604020202020204" pitchFamily="34" charset="0"/>
              <a:buChar char="•"/>
            </a:pPr>
            <a:r>
              <a:rPr lang="en-US" dirty="0"/>
              <a:t>Handwritten zip code recognition</a:t>
            </a:r>
          </a:p>
          <a:p>
            <a:pPr marL="0" lvl="1" algn="just"/>
            <a:r>
              <a:rPr lang="en-US" dirty="0"/>
              <a:t>How CNNs Work</a:t>
            </a:r>
          </a:p>
          <a:p>
            <a:pPr marL="285750" lvl="1" indent="-285750" algn="just">
              <a:buFont typeface="Arial" panose="020B0604020202020204" pitchFamily="34" charset="0"/>
              <a:buChar char="•"/>
            </a:pPr>
            <a:r>
              <a:rPr lang="en-US" dirty="0"/>
              <a:t>Contain input, convolutional, pooling, and output layers</a:t>
            </a:r>
          </a:p>
          <a:p>
            <a:pPr marL="285750" lvl="1" indent="-285750" algn="just">
              <a:buFont typeface="Arial" panose="020B0604020202020204" pitchFamily="34" charset="0"/>
              <a:buChar char="•"/>
            </a:pPr>
            <a:r>
              <a:rPr lang="en-US" dirty="0"/>
              <a:t>Convolutional layers filter input to extract features</a:t>
            </a:r>
          </a:p>
          <a:p>
            <a:pPr marL="285750" lvl="1" indent="-285750" algn="just">
              <a:buFont typeface="Arial" panose="020B0604020202020204" pitchFamily="34" charset="0"/>
              <a:buChar char="•"/>
            </a:pPr>
            <a:r>
              <a:rPr lang="en-US" dirty="0"/>
              <a:t>Pooling layers simplify parameters while retaining key information</a:t>
            </a:r>
          </a:p>
          <a:p>
            <a:pPr algn="just"/>
            <a:endParaRPr lang="en-US" dirty="0"/>
          </a:p>
        </p:txBody>
      </p:sp>
      <p:sp>
        <p:nvSpPr>
          <p:cNvPr id="7" name="Text Placeholder 4">
            <a:extLst>
              <a:ext uri="{FF2B5EF4-FFF2-40B4-BE49-F238E27FC236}">
                <a16:creationId xmlns:a16="http://schemas.microsoft.com/office/drawing/2014/main" id="{9AF0E2F3-31C0-E3D7-74D1-FAAC77C2B19E}"/>
              </a:ext>
            </a:extLst>
          </p:cNvPr>
          <p:cNvSpPr txBox="1">
            <a:spLocks/>
          </p:cNvSpPr>
          <p:nvPr/>
        </p:nvSpPr>
        <p:spPr>
          <a:xfrm>
            <a:off x="314324" y="6289202"/>
            <a:ext cx="5442449" cy="280345"/>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buFont typeface="Arial" pitchFamily="34" charset="0"/>
              <a:buNone/>
            </a:pPr>
            <a:r>
              <a:rPr lang="en-US" sz="1400" dirty="0">
                <a:solidFill>
                  <a:srgbClr val="0066FF"/>
                </a:solidFill>
                <a:latin typeface="Arial" panose="020B0604020202020204" pitchFamily="34" charset="0"/>
                <a:cs typeface="Arial" panose="020B0604020202020204" pitchFamily="34" charset="0"/>
                <a:hlinkClick r:id="rId3"/>
              </a:rPr>
              <a:t>https://www.coursera.org/articles/neural-network-architecture</a:t>
            </a:r>
            <a:endParaRPr lang="en-US" sz="1400" dirty="0">
              <a:solidFill>
                <a:srgbClr val="0066FF"/>
              </a:solidFill>
              <a:latin typeface="Arial" panose="020B0604020202020204" pitchFamily="34" charset="0"/>
              <a:cs typeface="Arial" panose="020B0604020202020204" pitchFamily="34" charset="0"/>
            </a:endParaRPr>
          </a:p>
        </p:txBody>
      </p:sp>
      <p:pic>
        <p:nvPicPr>
          <p:cNvPr id="6146" name="Picture 2" descr="max">
            <a:extLst>
              <a:ext uri="{FF2B5EF4-FFF2-40B4-BE49-F238E27FC236}">
                <a16:creationId xmlns:a16="http://schemas.microsoft.com/office/drawing/2014/main" id="{A1F6A3F5-2753-D67B-4F78-124EE374F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366" y="1570362"/>
            <a:ext cx="5532830" cy="20891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845077-DAEB-595F-1828-B855F1A61D50}"/>
              </a:ext>
            </a:extLst>
          </p:cNvPr>
          <p:cNvSpPr txBox="1"/>
          <p:nvPr/>
        </p:nvSpPr>
        <p:spPr>
          <a:xfrm>
            <a:off x="8768739" y="5049002"/>
            <a:ext cx="1045992" cy="338554"/>
          </a:xfrm>
          <a:prstGeom prst="rect">
            <a:avLst/>
          </a:prstGeom>
          <a:noFill/>
        </p:spPr>
        <p:txBody>
          <a:bodyPr wrap="none" rtlCol="0">
            <a:spAutoFit/>
          </a:bodyPr>
          <a:lstStyle/>
          <a:p>
            <a:r>
              <a:rPr lang="en-IN" sz="1600" dirty="0"/>
              <a:t>Figure 2.7</a:t>
            </a:r>
          </a:p>
        </p:txBody>
      </p:sp>
    </p:spTree>
    <p:extLst>
      <p:ext uri="{BB962C8B-B14F-4D97-AF65-F5344CB8AC3E}">
        <p14:creationId xmlns:p14="http://schemas.microsoft.com/office/powerpoint/2010/main" val="2211869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volutional Neural Network: A Step By Step Guide | by Shashikant |  Towards Data Science">
            <a:extLst>
              <a:ext uri="{FF2B5EF4-FFF2-40B4-BE49-F238E27FC236}">
                <a16:creationId xmlns:a16="http://schemas.microsoft.com/office/drawing/2014/main" id="{FD3DBE0F-71BC-E045-F5FC-E49E0FB1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97" y="2642901"/>
            <a:ext cx="10818688" cy="3318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1E9AB1-688F-0F16-F697-CD87E7B91807}"/>
              </a:ext>
            </a:extLst>
          </p:cNvPr>
          <p:cNvSpPr txBox="1"/>
          <p:nvPr/>
        </p:nvSpPr>
        <p:spPr>
          <a:xfrm>
            <a:off x="383997" y="948082"/>
            <a:ext cx="6100280" cy="400110"/>
          </a:xfrm>
          <a:prstGeom prst="rect">
            <a:avLst/>
          </a:prstGeom>
          <a:noFill/>
        </p:spPr>
        <p:txBody>
          <a:bodyPr wrap="square">
            <a:spAutoFit/>
          </a:bodyPr>
          <a:lstStyle/>
          <a:p>
            <a:r>
              <a:rPr lang="en-US" sz="2000" b="1" i="0" u="none" strike="noStrike" dirty="0">
                <a:solidFill>
                  <a:srgbClr val="213163"/>
                </a:solidFill>
                <a:effectLst/>
                <a:latin typeface="Arial" panose="020B0604020202020204" pitchFamily="34" charset="0"/>
              </a:rPr>
              <a:t>Convolutional Neural Network</a:t>
            </a:r>
            <a:r>
              <a:rPr lang="en-US" sz="2000" b="0" i="0" dirty="0">
                <a:solidFill>
                  <a:srgbClr val="000000"/>
                </a:solidFill>
                <a:effectLst/>
                <a:latin typeface="Arial" panose="020B0604020202020204" pitchFamily="34" charset="0"/>
              </a:rPr>
              <a:t>​</a:t>
            </a:r>
            <a:endParaRPr lang="en-IN" dirty="0"/>
          </a:p>
        </p:txBody>
      </p:sp>
      <p:sp>
        <p:nvSpPr>
          <p:cNvPr id="5" name="TextBox 4">
            <a:extLst>
              <a:ext uri="{FF2B5EF4-FFF2-40B4-BE49-F238E27FC236}">
                <a16:creationId xmlns:a16="http://schemas.microsoft.com/office/drawing/2014/main" id="{400C285B-9BEF-E2C4-85D4-589144636B8E}"/>
              </a:ext>
            </a:extLst>
          </p:cNvPr>
          <p:cNvSpPr txBox="1"/>
          <p:nvPr/>
        </p:nvSpPr>
        <p:spPr>
          <a:xfrm>
            <a:off x="383997" y="1821610"/>
            <a:ext cx="10629900" cy="400110"/>
          </a:xfrm>
          <a:prstGeom prst="rect">
            <a:avLst/>
          </a:prstGeom>
          <a:noFill/>
        </p:spPr>
        <p:txBody>
          <a:bodyPr wrap="square">
            <a:spAutoFit/>
          </a:bodyPr>
          <a:lstStyle/>
          <a:p>
            <a:pPr algn="l" rtl="0" fontAlgn="base">
              <a:buFont typeface="Arial" panose="020B0604020202020204" pitchFamily="34" charset="0"/>
              <a:buChar char="•"/>
            </a:pPr>
            <a:r>
              <a:rPr lang="en-US" sz="2000" b="0" i="0" u="none" strike="noStrike" dirty="0">
                <a:solidFill>
                  <a:srgbClr val="000000"/>
                </a:solidFill>
                <a:effectLst/>
                <a:latin typeface="Arial" panose="020B0604020202020204" pitchFamily="34" charset="0"/>
              </a:rPr>
              <a:t>CNNs have stacked layered architecture of several Convolution and Pooling Layers</a:t>
            </a:r>
            <a:r>
              <a:rPr lang="en-US" sz="20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278229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EB6297-0EC3-B3CE-2A97-F215D34D733D}"/>
              </a:ext>
            </a:extLst>
          </p:cNvPr>
          <p:cNvSpPr/>
          <p:nvPr/>
        </p:nvSpPr>
        <p:spPr>
          <a:xfrm>
            <a:off x="189101" y="830455"/>
            <a:ext cx="5927219" cy="400110"/>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solidFill>
                  <a:srgbClr val="213163"/>
                </a:solidFill>
              </a:rPr>
              <a:t>TensorFlow 2.0 &amp; </a:t>
            </a:r>
            <a:r>
              <a:rPr lang="en-US" sz="2000" b="1" dirty="0" err="1">
                <a:solidFill>
                  <a:srgbClr val="213163"/>
                </a:solidFill>
              </a:rPr>
              <a:t>Keras</a:t>
            </a:r>
            <a:r>
              <a:rPr lang="en-US" sz="2000" b="1" dirty="0">
                <a:solidFill>
                  <a:srgbClr val="213163"/>
                </a:solidFill>
              </a:rPr>
              <a:t> API</a:t>
            </a:r>
          </a:p>
        </p:txBody>
      </p:sp>
      <p:sp>
        <p:nvSpPr>
          <p:cNvPr id="3" name="Content Placeholder 2">
            <a:extLst>
              <a:ext uri="{FF2B5EF4-FFF2-40B4-BE49-F238E27FC236}">
                <a16:creationId xmlns:a16="http://schemas.microsoft.com/office/drawing/2014/main" id="{E040A34C-A6C3-06AB-065B-14FEC7EEF995}"/>
              </a:ext>
            </a:extLst>
          </p:cNvPr>
          <p:cNvSpPr txBox="1">
            <a:spLocks/>
          </p:cNvSpPr>
          <p:nvPr/>
        </p:nvSpPr>
        <p:spPr>
          <a:xfrm>
            <a:off x="168781" y="1380549"/>
            <a:ext cx="5927219" cy="2368492"/>
          </a:xfrm>
          <a:prstGeom prst="rect">
            <a:avLst/>
          </a:prstGeom>
        </p:spPr>
        <p:txBody>
          <a:bodyPr lIns="121920" tIns="60960" rIns="121920" bIns="6096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lnSpc>
                <a:spcPct val="150000"/>
              </a:lnSpc>
              <a:spcBef>
                <a:spcPts val="800"/>
              </a:spcBef>
              <a:buClr>
                <a:srgbClr val="213163"/>
              </a:buClr>
              <a:defRPr/>
            </a:pPr>
            <a:r>
              <a:rPr lang="en-US" sz="1800" b="1" dirty="0"/>
              <a:t>Tensor </a:t>
            </a:r>
          </a:p>
          <a:p>
            <a:pPr marL="231140" indent="-231140" algn="just">
              <a:lnSpc>
                <a:spcPct val="150000"/>
              </a:lnSpc>
              <a:spcBef>
                <a:spcPts val="800"/>
              </a:spcBef>
              <a:buClr>
                <a:srgbClr val="213163"/>
              </a:buClr>
              <a:buFont typeface="Arial" panose="020B0604020202020204" pitchFamily="34" charset="0"/>
              <a:buChar char="•"/>
              <a:defRPr/>
            </a:pPr>
            <a:r>
              <a:rPr lang="en-US" sz="1800" dirty="0"/>
              <a:t>TensorFlow 2.0 is a library that provides a comprehensive ecosystem of tools for developers, researchers, and organizations who want to build scalable Machine Learning and Deep Learning applications.</a:t>
            </a:r>
          </a:p>
          <a:p>
            <a:pPr marL="231140" indent="-231140" algn="just">
              <a:lnSpc>
                <a:spcPct val="150000"/>
              </a:lnSpc>
              <a:spcBef>
                <a:spcPts val="800"/>
              </a:spcBef>
              <a:buClr>
                <a:srgbClr val="213163"/>
              </a:buClr>
              <a:buFont typeface="Arial" panose="020B0604020202020204" pitchFamily="34" charset="0"/>
              <a:buChar char="•"/>
              <a:defRPr/>
            </a:pPr>
            <a:r>
              <a:rPr lang="en-US" sz="1800" b="1" dirty="0"/>
              <a:t>TensorFlow Applications</a:t>
            </a:r>
          </a:p>
        </p:txBody>
      </p:sp>
      <p:pic>
        <p:nvPicPr>
          <p:cNvPr id="8" name="Picture 7">
            <a:extLst>
              <a:ext uri="{FF2B5EF4-FFF2-40B4-BE49-F238E27FC236}">
                <a16:creationId xmlns:a16="http://schemas.microsoft.com/office/drawing/2014/main" id="{B37050D0-345C-BB28-FAB1-AEC04BEDCECC}"/>
              </a:ext>
            </a:extLst>
          </p:cNvPr>
          <p:cNvPicPr>
            <a:picLocks noChangeAspect="1"/>
          </p:cNvPicPr>
          <p:nvPr/>
        </p:nvPicPr>
        <p:blipFill>
          <a:blip r:embed="rId2"/>
          <a:stretch>
            <a:fillRect/>
          </a:stretch>
        </p:blipFill>
        <p:spPr>
          <a:xfrm>
            <a:off x="6387781" y="1786617"/>
            <a:ext cx="5344271" cy="3924848"/>
          </a:xfrm>
          <a:prstGeom prst="rect">
            <a:avLst/>
          </a:prstGeom>
        </p:spPr>
      </p:pic>
      <p:sp>
        <p:nvSpPr>
          <p:cNvPr id="9" name="TextBox 8">
            <a:extLst>
              <a:ext uri="{FF2B5EF4-FFF2-40B4-BE49-F238E27FC236}">
                <a16:creationId xmlns:a16="http://schemas.microsoft.com/office/drawing/2014/main" id="{95A06703-1192-74FD-25A5-E8F564E14C30}"/>
              </a:ext>
            </a:extLst>
          </p:cNvPr>
          <p:cNvSpPr txBox="1"/>
          <p:nvPr/>
        </p:nvSpPr>
        <p:spPr>
          <a:xfrm>
            <a:off x="457200" y="4648028"/>
            <a:ext cx="3657600" cy="67710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800" b="1" dirty="0"/>
              <a:t>Syntax:</a:t>
            </a:r>
          </a:p>
          <a:p>
            <a:r>
              <a:rPr lang="en-US" sz="1800" b="1" dirty="0"/>
              <a:t>import </a:t>
            </a:r>
            <a:r>
              <a:rPr lang="en-US" sz="1800" b="1" dirty="0" err="1"/>
              <a:t>tensorflow</a:t>
            </a:r>
            <a:r>
              <a:rPr lang="en-US" sz="1800" b="1" dirty="0"/>
              <a:t> as </a:t>
            </a:r>
            <a:r>
              <a:rPr lang="en-US" sz="1800" b="1" dirty="0" err="1"/>
              <a:t>tf</a:t>
            </a:r>
            <a:endParaRPr lang="en-US" sz="1800" b="1" dirty="0"/>
          </a:p>
        </p:txBody>
      </p:sp>
    </p:spTree>
    <p:extLst>
      <p:ext uri="{BB962C8B-B14F-4D97-AF65-F5344CB8AC3E}">
        <p14:creationId xmlns:p14="http://schemas.microsoft.com/office/powerpoint/2010/main" val="810110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B1BDA-0F3E-5829-13AD-D649018CD28F}"/>
              </a:ext>
            </a:extLst>
          </p:cNvPr>
          <p:cNvSpPr/>
          <p:nvPr/>
        </p:nvSpPr>
        <p:spPr>
          <a:xfrm>
            <a:off x="189101" y="830455"/>
            <a:ext cx="6425059" cy="400110"/>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solidFill>
                  <a:srgbClr val="213163"/>
                </a:solidFill>
              </a:rPr>
              <a:t>Building a model in </a:t>
            </a:r>
            <a:r>
              <a:rPr lang="en-US" sz="2000" b="1" dirty="0" err="1">
                <a:solidFill>
                  <a:srgbClr val="213163"/>
                </a:solidFill>
              </a:rPr>
              <a:t>Keras</a:t>
            </a:r>
            <a:endParaRPr lang="en-US" sz="2000" b="1" dirty="0">
              <a:solidFill>
                <a:srgbClr val="213163"/>
              </a:solidFill>
            </a:endParaRPr>
          </a:p>
        </p:txBody>
      </p:sp>
      <p:grpSp>
        <p:nvGrpSpPr>
          <p:cNvPr id="3" name="Group 2">
            <a:extLst>
              <a:ext uri="{FF2B5EF4-FFF2-40B4-BE49-F238E27FC236}">
                <a16:creationId xmlns:a16="http://schemas.microsoft.com/office/drawing/2014/main" id="{EBBFDDBD-DA6D-7898-6BCA-67B8FDEB7384}"/>
              </a:ext>
            </a:extLst>
          </p:cNvPr>
          <p:cNvGrpSpPr/>
          <p:nvPr/>
        </p:nvGrpSpPr>
        <p:grpSpPr>
          <a:xfrm>
            <a:off x="4348482" y="1347382"/>
            <a:ext cx="3307079" cy="5010708"/>
            <a:chOff x="3261361" y="1010536"/>
            <a:chExt cx="2480309" cy="3758031"/>
          </a:xfrm>
        </p:grpSpPr>
        <p:sp>
          <p:nvSpPr>
            <p:cNvPr id="4" name="Rectangle 3">
              <a:extLst>
                <a:ext uri="{FF2B5EF4-FFF2-40B4-BE49-F238E27FC236}">
                  <a16:creationId xmlns:a16="http://schemas.microsoft.com/office/drawing/2014/main" id="{B4B702C0-2907-0D70-76AD-9B2C145EEBA3}"/>
                </a:ext>
              </a:extLst>
            </p:cNvPr>
            <p:cNvSpPr/>
            <p:nvPr/>
          </p:nvSpPr>
          <p:spPr>
            <a:xfrm>
              <a:off x="3402330" y="1127760"/>
              <a:ext cx="2339340" cy="487680"/>
            </a:xfrm>
            <a:prstGeom prst="rect">
              <a:avLst/>
            </a:prstGeom>
            <a:solidFill>
              <a:srgbClr val="7FE67A"/>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dirty="0">
                  <a:solidFill>
                    <a:schemeClr val="tx1"/>
                  </a:solidFill>
                  <a:latin typeface="Arial"/>
                  <a:cs typeface="Arial"/>
                </a:rPr>
                <a:t>Define Network</a:t>
              </a:r>
              <a:endParaRPr lang="en-US" sz="1800" b="1" dirty="0">
                <a:solidFill>
                  <a:schemeClr val="tx1"/>
                </a:solidFill>
                <a:cs typeface="Arial"/>
              </a:endParaRPr>
            </a:p>
          </p:txBody>
        </p:sp>
        <p:sp>
          <p:nvSpPr>
            <p:cNvPr id="5" name="Rectangle 4">
              <a:extLst>
                <a:ext uri="{FF2B5EF4-FFF2-40B4-BE49-F238E27FC236}">
                  <a16:creationId xmlns:a16="http://schemas.microsoft.com/office/drawing/2014/main" id="{CA070D22-ACEE-BBAF-C2F1-7CC269A0552D}"/>
                </a:ext>
              </a:extLst>
            </p:cNvPr>
            <p:cNvSpPr/>
            <p:nvPr/>
          </p:nvSpPr>
          <p:spPr>
            <a:xfrm>
              <a:off x="3402330" y="1916042"/>
              <a:ext cx="2339340" cy="487680"/>
            </a:xfrm>
            <a:prstGeom prst="rect">
              <a:avLst/>
            </a:prstGeom>
            <a:solidFill>
              <a:srgbClr val="7FE67A"/>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dirty="0">
                  <a:solidFill>
                    <a:schemeClr val="tx1"/>
                  </a:solidFill>
                  <a:latin typeface="Arial"/>
                  <a:cs typeface="Arial"/>
                </a:rPr>
                <a:t>Compile Network</a:t>
              </a:r>
            </a:p>
          </p:txBody>
        </p:sp>
        <p:sp>
          <p:nvSpPr>
            <p:cNvPr id="6" name="Rectangle 5">
              <a:extLst>
                <a:ext uri="{FF2B5EF4-FFF2-40B4-BE49-F238E27FC236}">
                  <a16:creationId xmlns:a16="http://schemas.microsoft.com/office/drawing/2014/main" id="{F9906D2E-9A9B-2892-22CD-29EECD32089A}"/>
                </a:ext>
              </a:extLst>
            </p:cNvPr>
            <p:cNvSpPr/>
            <p:nvPr/>
          </p:nvSpPr>
          <p:spPr>
            <a:xfrm>
              <a:off x="3402330" y="2704324"/>
              <a:ext cx="2339340" cy="487680"/>
            </a:xfrm>
            <a:prstGeom prst="rect">
              <a:avLst/>
            </a:prstGeom>
            <a:solidFill>
              <a:srgbClr val="7FE67A"/>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dirty="0">
                  <a:solidFill>
                    <a:schemeClr val="tx1"/>
                  </a:solidFill>
                  <a:latin typeface="Arial"/>
                  <a:cs typeface="Arial"/>
                </a:rPr>
                <a:t> Fit Network</a:t>
              </a:r>
            </a:p>
          </p:txBody>
        </p:sp>
        <p:sp>
          <p:nvSpPr>
            <p:cNvPr id="7" name="Rectangle 6">
              <a:extLst>
                <a:ext uri="{FF2B5EF4-FFF2-40B4-BE49-F238E27FC236}">
                  <a16:creationId xmlns:a16="http://schemas.microsoft.com/office/drawing/2014/main" id="{14250A63-58C5-1650-338B-CEA81C2CF550}"/>
                </a:ext>
              </a:extLst>
            </p:cNvPr>
            <p:cNvSpPr/>
            <p:nvPr/>
          </p:nvSpPr>
          <p:spPr>
            <a:xfrm>
              <a:off x="3402330" y="3492606"/>
              <a:ext cx="2339340" cy="487680"/>
            </a:xfrm>
            <a:prstGeom prst="rect">
              <a:avLst/>
            </a:prstGeom>
            <a:solidFill>
              <a:srgbClr val="7FE67A"/>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dirty="0">
                  <a:solidFill>
                    <a:schemeClr val="tx1"/>
                  </a:solidFill>
                  <a:latin typeface="Arial"/>
                  <a:cs typeface="Arial"/>
                </a:rPr>
                <a:t>Evaluate Network</a:t>
              </a:r>
            </a:p>
          </p:txBody>
        </p:sp>
        <p:sp>
          <p:nvSpPr>
            <p:cNvPr id="8" name="Rectangle 7">
              <a:extLst>
                <a:ext uri="{FF2B5EF4-FFF2-40B4-BE49-F238E27FC236}">
                  <a16:creationId xmlns:a16="http://schemas.microsoft.com/office/drawing/2014/main" id="{D3F0FCAE-8312-3617-9B23-021CB5D55E02}"/>
                </a:ext>
              </a:extLst>
            </p:cNvPr>
            <p:cNvSpPr/>
            <p:nvPr/>
          </p:nvSpPr>
          <p:spPr>
            <a:xfrm>
              <a:off x="3402330" y="4280887"/>
              <a:ext cx="2339340" cy="487680"/>
            </a:xfrm>
            <a:prstGeom prst="rect">
              <a:avLst/>
            </a:prstGeom>
            <a:solidFill>
              <a:srgbClr val="7FE67A"/>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dirty="0">
                  <a:solidFill>
                    <a:schemeClr val="tx1"/>
                  </a:solidFill>
                  <a:latin typeface="Arial"/>
                  <a:cs typeface="Arial"/>
                </a:rPr>
                <a:t>Make Predictions</a:t>
              </a:r>
              <a:endParaRPr lang="en-US" sz="1800" b="1" dirty="0">
                <a:solidFill>
                  <a:schemeClr val="tx1"/>
                </a:solidFill>
                <a:cs typeface="Arial"/>
              </a:endParaRPr>
            </a:p>
          </p:txBody>
        </p:sp>
        <p:cxnSp>
          <p:nvCxnSpPr>
            <p:cNvPr id="9" name="Straight Arrow Connector 8">
              <a:extLst>
                <a:ext uri="{FF2B5EF4-FFF2-40B4-BE49-F238E27FC236}">
                  <a16:creationId xmlns:a16="http://schemas.microsoft.com/office/drawing/2014/main" id="{17B949E5-30EA-F638-CF3B-0A84D3235F09}"/>
                </a:ext>
              </a:extLst>
            </p:cNvPr>
            <p:cNvCxnSpPr/>
            <p:nvPr/>
          </p:nvCxnSpPr>
          <p:spPr>
            <a:xfrm>
              <a:off x="4572000" y="1615440"/>
              <a:ext cx="0" cy="3006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1A597D3-C5CC-4535-687F-4B788FD6D77F}"/>
                </a:ext>
              </a:extLst>
            </p:cNvPr>
            <p:cNvCxnSpPr/>
            <p:nvPr/>
          </p:nvCxnSpPr>
          <p:spPr>
            <a:xfrm>
              <a:off x="4564380" y="2403722"/>
              <a:ext cx="0" cy="3006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805F1C8-7448-0061-9650-878D9EEE7AB4}"/>
                </a:ext>
              </a:extLst>
            </p:cNvPr>
            <p:cNvCxnSpPr/>
            <p:nvPr/>
          </p:nvCxnSpPr>
          <p:spPr>
            <a:xfrm>
              <a:off x="4572000" y="3192004"/>
              <a:ext cx="0" cy="3006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688B08C-2CA6-92E4-86E9-DB7C31598F8A}"/>
                </a:ext>
              </a:extLst>
            </p:cNvPr>
            <p:cNvCxnSpPr/>
            <p:nvPr/>
          </p:nvCxnSpPr>
          <p:spPr>
            <a:xfrm>
              <a:off x="4572000" y="3980285"/>
              <a:ext cx="0" cy="3006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836DAEA2-3AE3-6D6B-C457-7030F258E1F5}"/>
                </a:ext>
              </a:extLst>
            </p:cNvPr>
            <p:cNvSpPr/>
            <p:nvPr/>
          </p:nvSpPr>
          <p:spPr>
            <a:xfrm>
              <a:off x="3276600" y="1010536"/>
              <a:ext cx="251460" cy="251460"/>
            </a:xfrm>
            <a:prstGeom prst="ellipse">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dirty="0"/>
                <a:t>1</a:t>
              </a:r>
            </a:p>
          </p:txBody>
        </p:sp>
        <p:sp>
          <p:nvSpPr>
            <p:cNvPr id="14" name="Oval 13">
              <a:extLst>
                <a:ext uri="{FF2B5EF4-FFF2-40B4-BE49-F238E27FC236}">
                  <a16:creationId xmlns:a16="http://schemas.microsoft.com/office/drawing/2014/main" id="{95E3C34C-0294-A723-D993-2CA9DC081E23}"/>
                </a:ext>
              </a:extLst>
            </p:cNvPr>
            <p:cNvSpPr/>
            <p:nvPr/>
          </p:nvSpPr>
          <p:spPr>
            <a:xfrm>
              <a:off x="3276600" y="1765741"/>
              <a:ext cx="251460" cy="251460"/>
            </a:xfrm>
            <a:prstGeom prst="ellipse">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dirty="0"/>
                <a:t>2</a:t>
              </a:r>
            </a:p>
          </p:txBody>
        </p:sp>
        <p:sp>
          <p:nvSpPr>
            <p:cNvPr id="15" name="Oval 14">
              <a:extLst>
                <a:ext uri="{FF2B5EF4-FFF2-40B4-BE49-F238E27FC236}">
                  <a16:creationId xmlns:a16="http://schemas.microsoft.com/office/drawing/2014/main" id="{FFE6E118-EB8B-58F7-FBC8-A0C6EAE8C0BC}"/>
                </a:ext>
              </a:extLst>
            </p:cNvPr>
            <p:cNvSpPr/>
            <p:nvPr/>
          </p:nvSpPr>
          <p:spPr>
            <a:xfrm>
              <a:off x="3261361" y="2554023"/>
              <a:ext cx="251460" cy="251460"/>
            </a:xfrm>
            <a:prstGeom prst="ellipse">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dirty="0"/>
                <a:t>3</a:t>
              </a:r>
            </a:p>
          </p:txBody>
        </p:sp>
        <p:sp>
          <p:nvSpPr>
            <p:cNvPr id="16" name="Oval 15">
              <a:extLst>
                <a:ext uri="{FF2B5EF4-FFF2-40B4-BE49-F238E27FC236}">
                  <a16:creationId xmlns:a16="http://schemas.microsoft.com/office/drawing/2014/main" id="{563593E2-67A4-98A0-9534-058BF4D47F80}"/>
                </a:ext>
              </a:extLst>
            </p:cNvPr>
            <p:cNvSpPr/>
            <p:nvPr/>
          </p:nvSpPr>
          <p:spPr>
            <a:xfrm>
              <a:off x="3261361" y="3358369"/>
              <a:ext cx="251460" cy="251460"/>
            </a:xfrm>
            <a:prstGeom prst="ellipse">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dirty="0"/>
                <a:t>4</a:t>
              </a:r>
            </a:p>
          </p:txBody>
        </p:sp>
        <p:sp>
          <p:nvSpPr>
            <p:cNvPr id="17" name="Oval 16">
              <a:extLst>
                <a:ext uri="{FF2B5EF4-FFF2-40B4-BE49-F238E27FC236}">
                  <a16:creationId xmlns:a16="http://schemas.microsoft.com/office/drawing/2014/main" id="{E77B8F9A-283E-9F13-1978-C52DFE29278E}"/>
                </a:ext>
              </a:extLst>
            </p:cNvPr>
            <p:cNvSpPr/>
            <p:nvPr/>
          </p:nvSpPr>
          <p:spPr>
            <a:xfrm>
              <a:off x="3261361" y="4139080"/>
              <a:ext cx="251460" cy="251460"/>
            </a:xfrm>
            <a:prstGeom prst="ellipse">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dirty="0"/>
                <a:t>5</a:t>
              </a:r>
            </a:p>
          </p:txBody>
        </p:sp>
      </p:grpSp>
    </p:spTree>
    <p:extLst>
      <p:ext uri="{BB962C8B-B14F-4D97-AF65-F5344CB8AC3E}">
        <p14:creationId xmlns:p14="http://schemas.microsoft.com/office/powerpoint/2010/main" val="3567303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800C92-E2DA-8B38-8523-D9751037F353}"/>
              </a:ext>
            </a:extLst>
          </p:cNvPr>
          <p:cNvSpPr/>
          <p:nvPr/>
        </p:nvSpPr>
        <p:spPr>
          <a:xfrm>
            <a:off x="189101" y="830455"/>
            <a:ext cx="5917059" cy="400110"/>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solidFill>
                  <a:srgbClr val="213163"/>
                </a:solidFill>
              </a:rPr>
              <a:t>What is </a:t>
            </a:r>
            <a:r>
              <a:rPr lang="en-US" sz="2000" b="1" dirty="0" err="1">
                <a:solidFill>
                  <a:srgbClr val="213163"/>
                </a:solidFill>
              </a:rPr>
              <a:t>Keras</a:t>
            </a:r>
            <a:r>
              <a:rPr lang="en-US" sz="2000" b="1" dirty="0">
                <a:solidFill>
                  <a:srgbClr val="213163"/>
                </a:solidFill>
              </a:rPr>
              <a:t>?</a:t>
            </a:r>
          </a:p>
        </p:txBody>
      </p:sp>
      <p:sp>
        <p:nvSpPr>
          <p:cNvPr id="3" name="Content Placeholder 2">
            <a:extLst>
              <a:ext uri="{FF2B5EF4-FFF2-40B4-BE49-F238E27FC236}">
                <a16:creationId xmlns:a16="http://schemas.microsoft.com/office/drawing/2014/main" id="{5A6D0FA5-36A4-9F01-4F11-B2A2FCCB7B9B}"/>
              </a:ext>
            </a:extLst>
          </p:cNvPr>
          <p:cNvSpPr txBox="1">
            <a:spLocks/>
          </p:cNvSpPr>
          <p:nvPr/>
        </p:nvSpPr>
        <p:spPr>
          <a:xfrm>
            <a:off x="168781" y="1380549"/>
            <a:ext cx="11494899" cy="1545532"/>
          </a:xfrm>
          <a:prstGeom prst="rect">
            <a:avLst/>
          </a:prstGeom>
        </p:spPr>
        <p:txBody>
          <a:bodyPr lIns="121920" tIns="60960" rIns="121920" bIns="6096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31642" indent="-231642">
              <a:spcBef>
                <a:spcPts val="800"/>
              </a:spcBef>
              <a:buClr>
                <a:srgbClr val="213163"/>
              </a:buClr>
              <a:buFont typeface="Arial" panose="020B0604020202020204" pitchFamily="34" charset="0"/>
              <a:buChar char="•"/>
              <a:defRPr/>
            </a:pPr>
            <a:r>
              <a:rPr lang="en-US" sz="1800" dirty="0" err="1"/>
              <a:t>Keras</a:t>
            </a:r>
            <a:r>
              <a:rPr lang="en-US" sz="1800" dirty="0"/>
              <a:t> is a deep learning API written in Python, running on top of the machine learning platform TensorFlow. </a:t>
            </a:r>
          </a:p>
          <a:p>
            <a:pPr marL="231642" indent="-231642">
              <a:spcBef>
                <a:spcPts val="800"/>
              </a:spcBef>
              <a:buClr>
                <a:srgbClr val="213163"/>
              </a:buClr>
              <a:buFont typeface="Arial" panose="020B0604020202020204" pitchFamily="34" charset="0"/>
              <a:buChar char="•"/>
              <a:defRPr/>
            </a:pPr>
            <a:r>
              <a:rPr lang="en-US" sz="1800" dirty="0"/>
              <a:t>It was developed with a focus on enabling fast experimentation. Being able to go from idea to result as fast as possible is key to doing good research.</a:t>
            </a:r>
          </a:p>
        </p:txBody>
      </p:sp>
      <p:pic>
        <p:nvPicPr>
          <p:cNvPr id="4" name="Picture 5" descr="Logo&#10;&#10;Description automatically generated">
            <a:extLst>
              <a:ext uri="{FF2B5EF4-FFF2-40B4-BE49-F238E27FC236}">
                <a16:creationId xmlns:a16="http://schemas.microsoft.com/office/drawing/2014/main" id="{61686EE2-4D96-3A7C-1A2D-FB977E68C0D0}"/>
              </a:ext>
            </a:extLst>
          </p:cNvPr>
          <p:cNvPicPr>
            <a:picLocks noChangeAspect="1"/>
          </p:cNvPicPr>
          <p:nvPr/>
        </p:nvPicPr>
        <p:blipFill rotWithShape="1">
          <a:blip r:embed="rId2"/>
          <a:srcRect l="12271" t="18536" r="11383" b="18502"/>
          <a:stretch/>
        </p:blipFill>
        <p:spPr>
          <a:xfrm>
            <a:off x="3295426" y="2923842"/>
            <a:ext cx="5242560" cy="2270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B63723B7-5DF8-DAF0-B776-7A3E081405CE}"/>
              </a:ext>
            </a:extLst>
          </p:cNvPr>
          <p:cNvSpPr txBox="1"/>
          <p:nvPr/>
        </p:nvSpPr>
        <p:spPr>
          <a:xfrm>
            <a:off x="229019" y="6295349"/>
            <a:ext cx="1842351" cy="276999"/>
          </a:xfrm>
          <a:prstGeom prst="rect">
            <a:avLst/>
          </a:prstGeom>
          <a:noFill/>
        </p:spPr>
        <p:txBody>
          <a:bodyPr wrap="square" lIns="91440" tIns="45720" rIns="91440" bIns="45720" rtlCol="0" anchor="t">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Reference link</a:t>
            </a:r>
          </a:p>
        </p:txBody>
      </p:sp>
    </p:spTree>
    <p:extLst>
      <p:ext uri="{BB962C8B-B14F-4D97-AF65-F5344CB8AC3E}">
        <p14:creationId xmlns:p14="http://schemas.microsoft.com/office/powerpoint/2010/main" val="2761253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dirty="0">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dirty="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52;p47">
            <a:extLst>
              <a:ext uri="{FF2B5EF4-FFF2-40B4-BE49-F238E27FC236}">
                <a16:creationId xmlns:a16="http://schemas.microsoft.com/office/drawing/2014/main" id="{7525938E-EBE1-45BD-F1AA-B4C78D163B62}"/>
              </a:ext>
            </a:extLst>
          </p:cNvPr>
          <p:cNvPicPr/>
          <p:nvPr/>
        </p:nvPicPr>
        <p:blipFill>
          <a:blip r:embed="rId2"/>
          <a:stretch/>
        </p:blipFill>
        <p:spPr>
          <a:xfrm>
            <a:off x="882309" y="1007824"/>
            <a:ext cx="10427383" cy="5306221"/>
          </a:xfrm>
          <a:prstGeom prst="rect">
            <a:avLst/>
          </a:prstGeom>
          <a:ln w="0">
            <a:noFill/>
          </a:ln>
        </p:spPr>
      </p:pic>
    </p:spTree>
    <p:extLst>
      <p:ext uri="{BB962C8B-B14F-4D97-AF65-F5344CB8AC3E}">
        <p14:creationId xmlns:p14="http://schemas.microsoft.com/office/powerpoint/2010/main" val="605609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dirty="0">
                <a:solidFill>
                  <a:srgbClr val="213163"/>
                </a:solidFill>
              </a:rPr>
              <a:t>Lab Activity</a:t>
            </a:r>
            <a:endParaRPr lang="en-IN" sz="2000" dirty="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00000"/>
              </a:lnSpc>
              <a:spcBef>
                <a:spcPts val="0"/>
              </a:spcBef>
              <a:buSzPct val="100000"/>
              <a:buFont typeface="Arial" panose="020B0604020202020204" pitchFamily="34" charset="0"/>
              <a:buChar char="•"/>
            </a:pPr>
            <a:r>
              <a:rPr lang="en-GB" sz="1800" dirty="0"/>
              <a:t>  First Neural Network with </a:t>
            </a:r>
            <a:r>
              <a:rPr lang="en-GB" sz="1800" dirty="0" err="1"/>
              <a:t>Keras</a:t>
            </a:r>
            <a:endParaRPr lang="en-GB" sz="1800" dirty="0"/>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1</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069549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C131CCE3-111B-FE7A-7444-DE6F09E9C29E}"/>
              </a:ext>
            </a:extLst>
          </p:cNvPr>
          <p:cNvSpPr txBox="1">
            <a:spLocks/>
          </p:cNvSpPr>
          <p:nvPr/>
        </p:nvSpPr>
        <p:spPr>
          <a:xfrm>
            <a:off x="328638" y="843469"/>
            <a:ext cx="6364637" cy="44604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N" sz="2000" b="1" dirty="0">
                <a:solidFill>
                  <a:srgbClr val="213163"/>
                </a:solidFill>
              </a:rPr>
              <a:t>Conclusion</a:t>
            </a:r>
            <a:br>
              <a:rPr lang="en-IN" sz="2400" dirty="0">
                <a:latin typeface="Open Sans" panose="020B0606030504020204" pitchFamily="34" charset="0"/>
              </a:rPr>
            </a:br>
            <a:endParaRPr lang="en-US" sz="2000" dirty="0"/>
          </a:p>
        </p:txBody>
      </p:sp>
      <p:sp>
        <p:nvSpPr>
          <p:cNvPr id="3" name="TextBox 2">
            <a:extLst>
              <a:ext uri="{FF2B5EF4-FFF2-40B4-BE49-F238E27FC236}">
                <a16:creationId xmlns:a16="http://schemas.microsoft.com/office/drawing/2014/main" id="{1B722C53-6341-87B0-5E6F-8893E00F10DF}"/>
              </a:ext>
            </a:extLst>
          </p:cNvPr>
          <p:cNvSpPr txBox="1"/>
          <p:nvPr/>
        </p:nvSpPr>
        <p:spPr>
          <a:xfrm>
            <a:off x="229247" y="1289516"/>
            <a:ext cx="11142783" cy="3319755"/>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80990" indent="-380990">
              <a:lnSpc>
                <a:spcPct val="150000"/>
              </a:lnSpc>
              <a:buFont typeface="Arial" panose="020B0604020202020204" pitchFamily="34" charset="0"/>
              <a:buChar char="•"/>
            </a:pPr>
            <a:r>
              <a:rPr lang="en-US" sz="2000" dirty="0"/>
              <a:t>So we have learned what is Deep Learning , and how it is related to AI and how it is different from AI and ML. </a:t>
            </a:r>
          </a:p>
          <a:p>
            <a:pPr marL="380990" indent="-380990">
              <a:lnSpc>
                <a:spcPct val="150000"/>
              </a:lnSpc>
              <a:buFont typeface="Arial" panose="020B0604020202020204" pitchFamily="34" charset="0"/>
              <a:buChar char="•"/>
            </a:pPr>
            <a:r>
              <a:rPr lang="en-US" sz="2000" dirty="0"/>
              <a:t>Bias, weight, activation function are core components of a neuron.</a:t>
            </a:r>
          </a:p>
          <a:p>
            <a:pPr marL="380990" indent="-380990">
              <a:lnSpc>
                <a:spcPct val="150000"/>
              </a:lnSpc>
              <a:buFont typeface="Arial" panose="020B0604020202020204" pitchFamily="34" charset="0"/>
              <a:buChar char="•"/>
            </a:pPr>
            <a:r>
              <a:rPr lang="en-GB" sz="2000" dirty="0"/>
              <a:t>In Feedforward neural network the information moves in only one direction —forward—from the input nodes, through the hidden nodes (if any), and to the output nodes. </a:t>
            </a:r>
          </a:p>
          <a:p>
            <a:pPr marL="380990" indent="-380990">
              <a:lnSpc>
                <a:spcPct val="150000"/>
              </a:lnSpc>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Convolutional Neural Network</a:t>
            </a:r>
            <a:endParaRPr lang="en-GB" sz="2489" dirty="0"/>
          </a:p>
          <a:p>
            <a:pPr marL="380990" indent="-380990" algn="just">
              <a:lnSpc>
                <a:spcPct val="150000"/>
              </a:lnSpc>
              <a:buFont typeface="Arial" panose="020B0604020202020204" pitchFamily="34" charset="0"/>
              <a:buChar char="•"/>
            </a:pPr>
            <a:endParaRPr lang="en-GB" sz="2489" dirty="0">
              <a:effectLst/>
            </a:endParaRPr>
          </a:p>
        </p:txBody>
      </p:sp>
    </p:spTree>
    <p:extLst>
      <p:ext uri="{BB962C8B-B14F-4D97-AF65-F5344CB8AC3E}">
        <p14:creationId xmlns:p14="http://schemas.microsoft.com/office/powerpoint/2010/main" val="3747395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FA7F68-1B06-86DB-A499-33D607B14E68}"/>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References</a:t>
            </a:r>
            <a:endParaRPr lang="en-IN" sz="2000" dirty="0">
              <a:solidFill>
                <a:srgbClr val="213163"/>
              </a:solidFill>
            </a:endParaRPr>
          </a:p>
        </p:txBody>
      </p:sp>
      <p:sp>
        <p:nvSpPr>
          <p:cNvPr id="3" name="TextBox 2">
            <a:extLst>
              <a:ext uri="{FF2B5EF4-FFF2-40B4-BE49-F238E27FC236}">
                <a16:creationId xmlns:a16="http://schemas.microsoft.com/office/drawing/2014/main" id="{A81A1CE6-B5BE-FAC9-FA05-73A2DE26C498}"/>
              </a:ext>
            </a:extLst>
          </p:cNvPr>
          <p:cNvSpPr txBox="1"/>
          <p:nvPr/>
        </p:nvSpPr>
        <p:spPr>
          <a:xfrm>
            <a:off x="210314" y="1461898"/>
            <a:ext cx="11851221" cy="1477328"/>
          </a:xfrm>
          <a:prstGeom prst="rect">
            <a:avLst/>
          </a:prstGeom>
          <a:noFill/>
        </p:spPr>
        <p:txBody>
          <a:bodyPr wrap="square" lIns="91440" tIns="45720" rIns="91440" bIns="45720" rtlCol="0" anchor="t">
            <a:spAutoFit/>
          </a:bodyPr>
          <a:lstStyle/>
          <a:p>
            <a:pPr marL="173355" indent="-173355">
              <a:buFont typeface="Arial,Sans-Serif" panose="020B0604020202020204" pitchFamily="34" charset="0"/>
              <a:buChar char="•"/>
            </a:pPr>
            <a:r>
              <a:rPr lang="en-IN" sz="1800" dirty="0">
                <a:solidFill>
                  <a:srgbClr val="0000FF"/>
                </a:solidFill>
                <a:latin typeface="+mn-lt"/>
                <a:hlinkClick r:id="rId2">
                  <a:extLst>
                    <a:ext uri="{A12FA001-AC4F-418D-AE19-62706E023703}">
                      <ahyp:hlinkClr xmlns:ahyp="http://schemas.microsoft.com/office/drawing/2018/hyperlinkcolor" val="tx"/>
                    </a:ext>
                  </a:extLst>
                </a:hlinkClick>
              </a:rPr>
              <a:t>https://setosa.io/ev/image-kernels/</a:t>
            </a:r>
            <a:endParaRPr lang="en-IN" sz="1800">
              <a:latin typeface="+mn-lt"/>
            </a:endParaRPr>
          </a:p>
          <a:p>
            <a:pPr marL="173355" indent="-173355">
              <a:buFont typeface="Arial,Sans-Serif" panose="020B0604020202020204" pitchFamily="34" charset="0"/>
              <a:buChar char="•"/>
            </a:pPr>
            <a:r>
              <a:rPr lang="en-IN" sz="1800" dirty="0">
                <a:solidFill>
                  <a:srgbClr val="0000FF"/>
                </a:solidFill>
                <a:latin typeface="+mn-lt"/>
                <a:hlinkClick r:id="rId3">
                  <a:extLst>
                    <a:ext uri="{A12FA001-AC4F-418D-AE19-62706E023703}">
                      <ahyp:hlinkClr xmlns:ahyp="http://schemas.microsoft.com/office/drawing/2018/hyperlinkcolor" val="tx"/>
                    </a:ext>
                  </a:extLst>
                </a:hlinkClick>
              </a:rPr>
              <a:t>https://towardsdatascience.com/understand-transposed-convolutions-and-build-your-own-transposed-convolution-layer-from-scratch-4f5d97b2967 </a:t>
            </a:r>
            <a:r>
              <a:rPr lang="en-IN" sz="1800" dirty="0">
                <a:solidFill>
                  <a:srgbClr val="0000FF"/>
                </a:solidFill>
                <a:latin typeface="+mn-lt"/>
              </a:rPr>
              <a:t> </a:t>
            </a:r>
            <a:endParaRPr lang="en-US" sz="1800" dirty="0">
              <a:latin typeface="+mn-lt"/>
            </a:endParaRPr>
          </a:p>
          <a:p>
            <a:pPr marL="173355" indent="-173355">
              <a:buFont typeface="Arial,Sans-Serif" panose="020B0604020202020204" pitchFamily="34" charset="0"/>
              <a:buChar char="•"/>
            </a:pPr>
            <a:r>
              <a:rPr lang="en-IN" sz="1800" dirty="0">
                <a:solidFill>
                  <a:srgbClr val="0000FF"/>
                </a:solidFill>
                <a:latin typeface="+mn-lt"/>
                <a:hlinkClick r:id="rId4">
                  <a:extLst>
                    <a:ext uri="{A12FA001-AC4F-418D-AE19-62706E023703}">
                      <ahyp:hlinkClr xmlns:ahyp="http://schemas.microsoft.com/office/drawing/2018/hyperlinkcolor" val="tx"/>
                    </a:ext>
                  </a:extLst>
                </a:hlinkClick>
              </a:rPr>
              <a:t>https://www.simplilearn.com/tutorials/deep-learning-tutorial/deep-learning-algorithm</a:t>
            </a:r>
            <a:endParaRPr lang="en-IN" sz="1800">
              <a:latin typeface="+mn-lt"/>
            </a:endParaRPr>
          </a:p>
          <a:p>
            <a:pPr marL="173355" indent="-173355">
              <a:buFont typeface="Arial,Sans-Serif" panose="020B0604020202020204" pitchFamily="34" charset="0"/>
              <a:buChar char="•"/>
            </a:pPr>
            <a:r>
              <a:rPr lang="en-IN" sz="1800" dirty="0">
                <a:solidFill>
                  <a:srgbClr val="0000FF"/>
                </a:solidFill>
                <a:latin typeface="+mn-lt"/>
                <a:hlinkClick r:id="rId5">
                  <a:extLst>
                    <a:ext uri="{A12FA001-AC4F-418D-AE19-62706E023703}">
                      <ahyp:hlinkClr xmlns:ahyp="http://schemas.microsoft.com/office/drawing/2018/hyperlinkcolor" val="tx"/>
                    </a:ext>
                  </a:extLst>
                </a:hlinkClick>
              </a:rPr>
              <a:t>https://medium.com/voice-tech-podcast/text-classification-using-cnn-9ade8155dfb9</a:t>
            </a:r>
            <a:endParaRPr lang="en-US" sz="1800"/>
          </a:p>
        </p:txBody>
      </p:sp>
    </p:spTree>
    <p:extLst>
      <p:ext uri="{BB962C8B-B14F-4D97-AF65-F5344CB8AC3E}">
        <p14:creationId xmlns:p14="http://schemas.microsoft.com/office/powerpoint/2010/main" val="1643889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yellow question marks&#10;&#10;Description automatically generated">
            <a:extLst>
              <a:ext uri="{FF2B5EF4-FFF2-40B4-BE49-F238E27FC236}">
                <a16:creationId xmlns:a16="http://schemas.microsoft.com/office/drawing/2014/main" id="{41E284EA-C61E-8607-F197-5D01AA95B594}"/>
              </a:ext>
            </a:extLst>
          </p:cNvPr>
          <p:cNvPicPr>
            <a:picLocks noChangeAspect="1"/>
          </p:cNvPicPr>
          <p:nvPr/>
        </p:nvPicPr>
        <p:blipFill>
          <a:blip r:embed="rId2"/>
          <a:stretch>
            <a:fillRect/>
          </a:stretch>
        </p:blipFill>
        <p:spPr>
          <a:xfrm>
            <a:off x="330608" y="889000"/>
            <a:ext cx="11530784" cy="5753099"/>
          </a:xfrm>
          <a:prstGeom prst="rect">
            <a:avLst/>
          </a:prstGeom>
        </p:spPr>
      </p:pic>
    </p:spTree>
    <p:extLst>
      <p:ext uri="{BB962C8B-B14F-4D97-AF65-F5344CB8AC3E}">
        <p14:creationId xmlns:p14="http://schemas.microsoft.com/office/powerpoint/2010/main" val="433426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31"/>
            <a:ext cx="12192000" cy="1200489"/>
            <a:chOff x="229036" y="4299585"/>
            <a:chExt cx="8640644" cy="676549"/>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E9EFFB"/>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58973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t>Answer: C</a:t>
              </a:r>
            </a:p>
            <a:p>
              <a:endParaRPr lang="en-IN" sz="2000" dirty="0"/>
            </a:p>
            <a:p>
              <a:endParaRPr lang="en-IN" sz="1800" b="1" dirty="0">
                <a:latin typeface="Arial" panose="020B0604020202020204" pitchFamily="34" charset="0"/>
                <a:cs typeface="Arial" panose="020B0604020202020204" pitchFamily="34" charset="0"/>
              </a:endParaRPr>
            </a:p>
          </p:txBody>
        </p:sp>
      </p:grpSp>
      <p:pic>
        <p:nvPicPr>
          <p:cNvPr id="9" name="Picture 8" descr="A person with their head in the air with many question marks above their head&#10;&#10;Description automatically generated">
            <a:extLst>
              <a:ext uri="{FF2B5EF4-FFF2-40B4-BE49-F238E27FC236}">
                <a16:creationId xmlns:a16="http://schemas.microsoft.com/office/drawing/2014/main" id="{B8B07137-7961-7ED5-438E-9DC8ADF6A274}"/>
              </a:ext>
            </a:extLst>
          </p:cNvPr>
          <p:cNvPicPr>
            <a:picLocks noChangeAspect="1"/>
          </p:cNvPicPr>
          <p:nvPr/>
        </p:nvPicPr>
        <p:blipFill>
          <a:blip r:embed="rId4"/>
          <a:stretch>
            <a:fillRect/>
          </a:stretch>
        </p:blipFill>
        <p:spPr>
          <a:xfrm>
            <a:off x="6789421" y="1683656"/>
            <a:ext cx="5152588" cy="4808584"/>
          </a:xfrm>
          <a:prstGeom prst="rect">
            <a:avLst/>
          </a:prstGeom>
        </p:spPr>
      </p:pic>
      <p:sp>
        <p:nvSpPr>
          <p:cNvPr id="3" name="TextBox 2">
            <a:extLst>
              <a:ext uri="{FF2B5EF4-FFF2-40B4-BE49-F238E27FC236}">
                <a16:creationId xmlns:a16="http://schemas.microsoft.com/office/drawing/2014/main" id="{B348B1A9-EF4E-E21B-3829-8CF38ED881A7}"/>
              </a:ext>
            </a:extLst>
          </p:cNvPr>
          <p:cNvSpPr txBox="1"/>
          <p:nvPr/>
        </p:nvSpPr>
        <p:spPr>
          <a:xfrm>
            <a:off x="193647" y="1426878"/>
            <a:ext cx="6543976" cy="2295500"/>
          </a:xfrm>
          <a:prstGeom prst="rect">
            <a:avLst/>
          </a:prstGeom>
          <a:noFill/>
        </p:spPr>
        <p:txBody>
          <a:bodyPr wrap="square" lIns="121920" tIns="60960" rIns="121920" bIns="60960" rtlCol="0" anchor="t">
            <a:spAutoFit/>
          </a:bodyPr>
          <a:lstStyle/>
          <a:p>
            <a:pPr algn="l" rtl="0" fontAlgn="base"/>
            <a:r>
              <a:rPr lang="en-GB" sz="1850" b="1" dirty="0"/>
              <a:t>1. </a:t>
            </a:r>
            <a:r>
              <a:rPr lang="en-US" sz="1800" b="1" i="0" u="none" strike="noStrike" dirty="0">
                <a:solidFill>
                  <a:srgbClr val="000000"/>
                </a:solidFill>
                <a:effectLst/>
                <a:latin typeface="Arial" panose="020B0604020202020204" pitchFamily="34" charset="0"/>
              </a:rPr>
              <a:t>In deep learning, what is backpropagation used for?</a:t>
            </a:r>
            <a:r>
              <a:rPr lang="en-US" sz="1800" b="0" i="0" dirty="0">
                <a:solidFill>
                  <a:srgbClr val="444444"/>
                </a:solidFill>
                <a:effectLst/>
                <a:latin typeface="Arial" panose="020B0604020202020204" pitchFamily="34" charset="0"/>
              </a:rPr>
              <a:t>​</a:t>
            </a:r>
          </a:p>
          <a:p>
            <a:pPr algn="l" rtl="0" fontAlgn="base">
              <a:buFont typeface="Arial" panose="020B0604020202020204" pitchFamily="34" charset="0"/>
              <a:buChar char="•"/>
            </a:pPr>
            <a:endParaRPr lang="en-US" sz="1800" b="0" i="0" dirty="0">
              <a:solidFill>
                <a:srgbClr val="444444"/>
              </a:solidFill>
              <a:effectLst/>
              <a:latin typeface="Arial" panose="020B0604020202020204" pitchFamily="34" charset="0"/>
            </a:endParaRPr>
          </a:p>
          <a:p>
            <a:pPr algn="l" rtl="0" fontAlgn="base">
              <a:lnSpc>
                <a:spcPct val="150000"/>
              </a:lnSpc>
            </a:pPr>
            <a:r>
              <a:rPr lang="en-US" sz="1800" b="0" i="0" u="none" strike="noStrike" dirty="0">
                <a:solidFill>
                  <a:srgbClr val="000000"/>
                </a:solidFill>
                <a:effectLst/>
                <a:latin typeface="Arial" panose="020B0604020202020204" pitchFamily="34" charset="0"/>
              </a:rPr>
              <a:t>A) Initializing neural network weights </a:t>
            </a:r>
            <a:r>
              <a:rPr lang="en-US" sz="1800" b="0" i="0" dirty="0">
                <a:solidFill>
                  <a:srgbClr val="444444"/>
                </a:solidFill>
                <a:effectLst/>
                <a:latin typeface="Arial" panose="020B0604020202020204" pitchFamily="34" charset="0"/>
              </a:rPr>
              <a:t>​</a:t>
            </a:r>
          </a:p>
          <a:p>
            <a:pPr algn="l" rtl="0" fontAlgn="base">
              <a:lnSpc>
                <a:spcPct val="150000"/>
              </a:lnSpc>
            </a:pPr>
            <a:r>
              <a:rPr lang="en-US" sz="1800" b="0" i="0" u="none" strike="noStrike" dirty="0">
                <a:solidFill>
                  <a:srgbClr val="000000"/>
                </a:solidFill>
                <a:effectLst/>
                <a:latin typeface="Arial" panose="020B0604020202020204" pitchFamily="34" charset="0"/>
              </a:rPr>
              <a:t>B) Calculating the loss function </a:t>
            </a:r>
            <a:r>
              <a:rPr lang="en-US" sz="1800" b="0" i="0" dirty="0">
                <a:solidFill>
                  <a:srgbClr val="444444"/>
                </a:solidFill>
                <a:effectLst/>
                <a:latin typeface="Arial" panose="020B0604020202020204" pitchFamily="34" charset="0"/>
              </a:rPr>
              <a:t>​</a:t>
            </a:r>
          </a:p>
          <a:p>
            <a:pPr algn="l" rtl="0" fontAlgn="base">
              <a:lnSpc>
                <a:spcPct val="150000"/>
              </a:lnSpc>
            </a:pPr>
            <a:r>
              <a:rPr lang="en-US" sz="1800" b="0" i="0" u="none" strike="noStrike" dirty="0">
                <a:solidFill>
                  <a:srgbClr val="000000"/>
                </a:solidFill>
                <a:effectLst/>
                <a:latin typeface="Arial" panose="020B0604020202020204" pitchFamily="34" charset="0"/>
              </a:rPr>
              <a:t>C) Updating neural network weights </a:t>
            </a:r>
            <a:r>
              <a:rPr lang="en-US" sz="1800" b="0" i="0" dirty="0">
                <a:solidFill>
                  <a:srgbClr val="444444"/>
                </a:solidFill>
                <a:effectLst/>
                <a:latin typeface="Arial" panose="020B0604020202020204" pitchFamily="34" charset="0"/>
              </a:rPr>
              <a:t>​</a:t>
            </a:r>
          </a:p>
          <a:p>
            <a:pPr algn="l" rtl="0" fontAlgn="base">
              <a:lnSpc>
                <a:spcPct val="150000"/>
              </a:lnSpc>
            </a:pPr>
            <a:r>
              <a:rPr lang="en-US" sz="1800" b="0" i="0" u="none" strike="noStrike" dirty="0">
                <a:solidFill>
                  <a:srgbClr val="000000"/>
                </a:solidFill>
                <a:effectLst/>
                <a:latin typeface="Arial" panose="020B0604020202020204" pitchFamily="34" charset="0"/>
              </a:rPr>
              <a:t>D) Determining the number of hidden layers</a:t>
            </a:r>
            <a:endParaRPr lang="en-US" sz="1800" b="0" i="0" dirty="0">
              <a:solidFill>
                <a:srgbClr val="444444"/>
              </a:solidFill>
              <a:effectLst/>
              <a:latin typeface="Arial" panose="020B0604020202020204" pitchFamily="34" charset="0"/>
            </a:endParaRPr>
          </a:p>
        </p:txBody>
      </p:sp>
    </p:spTree>
    <p:extLst>
      <p:ext uri="{BB962C8B-B14F-4D97-AF65-F5344CB8AC3E}">
        <p14:creationId xmlns:p14="http://schemas.microsoft.com/office/powerpoint/2010/main" val="18345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31"/>
            <a:ext cx="12192000" cy="1200489"/>
            <a:chOff x="229036" y="4299585"/>
            <a:chExt cx="8640644" cy="676549"/>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E9EFFB"/>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58973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t>Answer: C</a:t>
              </a:r>
            </a:p>
            <a:p>
              <a:endParaRPr lang="en-IN" sz="2000" dirty="0"/>
            </a:p>
            <a:p>
              <a:endParaRPr lang="en-IN" sz="1800" b="1" dirty="0">
                <a:latin typeface="Arial" panose="020B0604020202020204" pitchFamily="34" charset="0"/>
                <a:cs typeface="Arial" panose="020B0604020202020204" pitchFamily="34" charset="0"/>
              </a:endParaRPr>
            </a:p>
          </p:txBody>
        </p:sp>
      </p:grpSp>
      <p:pic>
        <p:nvPicPr>
          <p:cNvPr id="9" name="Picture 8" descr="A person with their head in the air with many question marks above their head&#10;&#10;Description automatically generated">
            <a:extLst>
              <a:ext uri="{FF2B5EF4-FFF2-40B4-BE49-F238E27FC236}">
                <a16:creationId xmlns:a16="http://schemas.microsoft.com/office/drawing/2014/main" id="{B8B07137-7961-7ED5-438E-9DC8ADF6A274}"/>
              </a:ext>
            </a:extLst>
          </p:cNvPr>
          <p:cNvPicPr>
            <a:picLocks noChangeAspect="1"/>
          </p:cNvPicPr>
          <p:nvPr/>
        </p:nvPicPr>
        <p:blipFill>
          <a:blip r:embed="rId4"/>
          <a:stretch>
            <a:fillRect/>
          </a:stretch>
        </p:blipFill>
        <p:spPr>
          <a:xfrm>
            <a:off x="6789421" y="1683656"/>
            <a:ext cx="5152588" cy="4808584"/>
          </a:xfrm>
          <a:prstGeom prst="rect">
            <a:avLst/>
          </a:prstGeom>
        </p:spPr>
      </p:pic>
      <p:sp>
        <p:nvSpPr>
          <p:cNvPr id="8" name="TextBox 7">
            <a:extLst>
              <a:ext uri="{FF2B5EF4-FFF2-40B4-BE49-F238E27FC236}">
                <a16:creationId xmlns:a16="http://schemas.microsoft.com/office/drawing/2014/main" id="{68BC8026-DBF9-2802-DAA5-B268E3CCBBEA}"/>
              </a:ext>
            </a:extLst>
          </p:cNvPr>
          <p:cNvSpPr txBox="1"/>
          <p:nvPr/>
        </p:nvSpPr>
        <p:spPr>
          <a:xfrm>
            <a:off x="193647" y="1426878"/>
            <a:ext cx="6543976" cy="2631490"/>
          </a:xfrm>
          <a:prstGeom prst="rect">
            <a:avLst/>
          </a:prstGeom>
          <a:noFill/>
        </p:spPr>
        <p:txBody>
          <a:bodyPr wrap="square" lIns="121920" tIns="60960" rIns="121920" bIns="60960" rtlCol="0" anchor="t">
            <a:spAutoFit/>
          </a:bodyPr>
          <a:lstStyle/>
          <a:p>
            <a:pPr algn="l" rtl="0" fontAlgn="base"/>
            <a:r>
              <a:rPr lang="en-GB" sz="1850" b="1" dirty="0"/>
              <a:t>2. </a:t>
            </a:r>
            <a:r>
              <a:rPr lang="en-US" sz="1800" b="1" i="0" u="none" strike="noStrike" dirty="0">
                <a:solidFill>
                  <a:srgbClr val="000000"/>
                </a:solidFill>
                <a:effectLst/>
                <a:latin typeface="Arial" panose="020B0604020202020204" pitchFamily="34" charset="0"/>
              </a:rPr>
              <a:t>What is the primary objective of deep learning?</a:t>
            </a:r>
            <a:r>
              <a:rPr lang="en-US" sz="1800" b="1" i="0" dirty="0">
                <a:solidFill>
                  <a:srgbClr val="000000"/>
                </a:solidFill>
                <a:effectLst/>
                <a:latin typeface="Arial" panose="020B0604020202020204" pitchFamily="34" charset="0"/>
              </a:rPr>
              <a:t>​</a:t>
            </a:r>
            <a:endParaRPr lang="en-US" sz="1600" b="1" i="0" dirty="0">
              <a:solidFill>
                <a:srgbClr val="000000"/>
              </a:solidFill>
              <a:effectLst/>
              <a:latin typeface="Arial" panose="020B0604020202020204" pitchFamily="34" charset="0"/>
            </a:endParaRPr>
          </a:p>
          <a:p>
            <a:pPr algn="l" rtl="0" fontAlgn="base"/>
            <a:r>
              <a:rPr lang="en-US" sz="1800" b="0" i="0" dirty="0">
                <a:solidFill>
                  <a:srgbClr val="000000"/>
                </a:solidFill>
                <a:effectLst/>
                <a:latin typeface="Arial" panose="020B0604020202020204" pitchFamily="34" charset="0"/>
              </a:rPr>
              <a:t>​</a:t>
            </a:r>
            <a:endParaRPr lang="en-US" sz="1600" b="0" i="0" dirty="0">
              <a:solidFill>
                <a:srgbClr val="000000"/>
              </a:solidFill>
              <a:effectLst/>
              <a:latin typeface="Arial" panose="020B0604020202020204" pitchFamily="34" charset="0"/>
            </a:endParaRPr>
          </a:p>
          <a:p>
            <a:pPr algn="l" rtl="0" fontAlgn="base">
              <a:lnSpc>
                <a:spcPct val="150000"/>
              </a:lnSpc>
            </a:pPr>
            <a:r>
              <a:rPr lang="en-US" sz="1800" dirty="0">
                <a:latin typeface="Arial" panose="020B0604020202020204" pitchFamily="34" charset="0"/>
              </a:rPr>
              <a:t>A) </a:t>
            </a:r>
            <a:r>
              <a:rPr lang="en-US" sz="1800" b="0" i="0" u="none" strike="noStrike" dirty="0">
                <a:solidFill>
                  <a:srgbClr val="000000"/>
                </a:solidFill>
                <a:effectLst/>
                <a:latin typeface="Arial" panose="020B0604020202020204" pitchFamily="34" charset="0"/>
              </a:rPr>
              <a:t>Feature engineering </a:t>
            </a:r>
            <a:r>
              <a:rPr lang="en-US" sz="1800" b="0" i="0" dirty="0">
                <a:solidFill>
                  <a:srgbClr val="000000"/>
                </a:solidFill>
                <a:effectLst/>
                <a:latin typeface="Arial" panose="020B0604020202020204" pitchFamily="34" charset="0"/>
              </a:rPr>
              <a:t>​</a:t>
            </a:r>
            <a:endParaRPr lang="en-US" sz="1600" b="0" i="0" dirty="0">
              <a:solidFill>
                <a:srgbClr val="000000"/>
              </a:solidFill>
              <a:effectLst/>
              <a:latin typeface="Arial" panose="020B0604020202020204" pitchFamily="34" charset="0"/>
            </a:endParaRPr>
          </a:p>
          <a:p>
            <a:pPr algn="l" rtl="0" fontAlgn="base">
              <a:lnSpc>
                <a:spcPct val="150000"/>
              </a:lnSpc>
            </a:pPr>
            <a:r>
              <a:rPr lang="en-US" sz="1800" b="0" i="0" u="none" strike="noStrike" dirty="0">
                <a:solidFill>
                  <a:srgbClr val="000000"/>
                </a:solidFill>
                <a:effectLst/>
                <a:latin typeface="Arial" panose="020B0604020202020204" pitchFamily="34" charset="0"/>
              </a:rPr>
              <a:t>B) Data visualization </a:t>
            </a:r>
            <a:r>
              <a:rPr lang="en-US" sz="1800" b="0" i="0" dirty="0">
                <a:solidFill>
                  <a:srgbClr val="000000"/>
                </a:solidFill>
                <a:effectLst/>
                <a:latin typeface="Arial" panose="020B0604020202020204" pitchFamily="34" charset="0"/>
              </a:rPr>
              <a:t>​</a:t>
            </a:r>
            <a:endParaRPr lang="en-US" sz="1600" b="0" i="0" dirty="0">
              <a:solidFill>
                <a:srgbClr val="000000"/>
              </a:solidFill>
              <a:effectLst/>
              <a:latin typeface="Arial" panose="020B0604020202020204" pitchFamily="34" charset="0"/>
            </a:endParaRPr>
          </a:p>
          <a:p>
            <a:pPr algn="l" rtl="0" fontAlgn="base">
              <a:lnSpc>
                <a:spcPct val="150000"/>
              </a:lnSpc>
            </a:pPr>
            <a:r>
              <a:rPr lang="en-US" sz="1800" b="0" i="0" u="none" strike="noStrike" dirty="0">
                <a:solidFill>
                  <a:srgbClr val="000000"/>
                </a:solidFill>
                <a:effectLst/>
                <a:latin typeface="Arial" panose="020B0604020202020204" pitchFamily="34" charset="0"/>
              </a:rPr>
              <a:t>C) Automatic feature learning </a:t>
            </a:r>
            <a:r>
              <a:rPr lang="en-US" sz="1800" b="0" i="0" dirty="0">
                <a:solidFill>
                  <a:srgbClr val="000000"/>
                </a:solidFill>
                <a:effectLst/>
                <a:latin typeface="Arial" panose="020B0604020202020204" pitchFamily="34" charset="0"/>
              </a:rPr>
              <a:t>​</a:t>
            </a:r>
            <a:endParaRPr lang="en-US" sz="1600" b="0" i="0" dirty="0">
              <a:solidFill>
                <a:srgbClr val="000000"/>
              </a:solidFill>
              <a:effectLst/>
              <a:latin typeface="Arial" panose="020B0604020202020204" pitchFamily="34" charset="0"/>
            </a:endParaRPr>
          </a:p>
          <a:p>
            <a:pPr algn="l" rtl="0" fontAlgn="base">
              <a:lnSpc>
                <a:spcPct val="150000"/>
              </a:lnSpc>
            </a:pPr>
            <a:r>
              <a:rPr lang="en-US" sz="1800" b="0" i="0" u="none" strike="noStrike" dirty="0">
                <a:solidFill>
                  <a:srgbClr val="000000"/>
                </a:solidFill>
                <a:effectLst/>
                <a:latin typeface="Arial" panose="020B0604020202020204" pitchFamily="34" charset="0"/>
              </a:rPr>
              <a:t>D) Data preprocessing</a:t>
            </a:r>
            <a:endParaRPr lang="en-US" sz="1600" b="0" i="0" dirty="0">
              <a:solidFill>
                <a:srgbClr val="000000"/>
              </a:solidFill>
              <a:effectLst/>
              <a:latin typeface="Arial" panose="020B0604020202020204" pitchFamily="34" charset="0"/>
            </a:endParaRPr>
          </a:p>
          <a:p>
            <a:endParaRPr lang="en-GB" sz="18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143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31"/>
            <a:ext cx="12192000" cy="1200489"/>
            <a:chOff x="229036" y="4299585"/>
            <a:chExt cx="8640644" cy="676549"/>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E9EFFB"/>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58973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t>Answer: A</a:t>
              </a:r>
            </a:p>
            <a:p>
              <a:endParaRPr lang="en-IN" sz="2000" dirty="0"/>
            </a:p>
            <a:p>
              <a:endParaRPr lang="en-IN" sz="1800" b="1" dirty="0">
                <a:latin typeface="Arial" panose="020B0604020202020204" pitchFamily="34" charset="0"/>
                <a:cs typeface="Arial" panose="020B0604020202020204" pitchFamily="34" charset="0"/>
              </a:endParaRPr>
            </a:p>
          </p:txBody>
        </p:sp>
      </p:grpSp>
      <p:pic>
        <p:nvPicPr>
          <p:cNvPr id="9" name="Picture 8" descr="A person with their head in the air with many question marks above their head&#10;&#10;Description automatically generated">
            <a:extLst>
              <a:ext uri="{FF2B5EF4-FFF2-40B4-BE49-F238E27FC236}">
                <a16:creationId xmlns:a16="http://schemas.microsoft.com/office/drawing/2014/main" id="{B8B07137-7961-7ED5-438E-9DC8ADF6A274}"/>
              </a:ext>
            </a:extLst>
          </p:cNvPr>
          <p:cNvPicPr>
            <a:picLocks noChangeAspect="1"/>
          </p:cNvPicPr>
          <p:nvPr/>
        </p:nvPicPr>
        <p:blipFill>
          <a:blip r:embed="rId4"/>
          <a:stretch>
            <a:fillRect/>
          </a:stretch>
        </p:blipFill>
        <p:spPr>
          <a:xfrm>
            <a:off x="6789421" y="1683656"/>
            <a:ext cx="5152588" cy="4808584"/>
          </a:xfrm>
          <a:prstGeom prst="rect">
            <a:avLst/>
          </a:prstGeom>
        </p:spPr>
      </p:pic>
      <p:sp>
        <p:nvSpPr>
          <p:cNvPr id="3" name="TextBox 2">
            <a:extLst>
              <a:ext uri="{FF2B5EF4-FFF2-40B4-BE49-F238E27FC236}">
                <a16:creationId xmlns:a16="http://schemas.microsoft.com/office/drawing/2014/main" id="{EA6FEAF2-1353-9E75-3D14-A87BEE8427AE}"/>
              </a:ext>
            </a:extLst>
          </p:cNvPr>
          <p:cNvSpPr txBox="1"/>
          <p:nvPr/>
        </p:nvSpPr>
        <p:spPr>
          <a:xfrm>
            <a:off x="193647" y="1426878"/>
            <a:ext cx="6543976" cy="2400657"/>
          </a:xfrm>
          <a:prstGeom prst="rect">
            <a:avLst/>
          </a:prstGeom>
          <a:noFill/>
        </p:spPr>
        <p:txBody>
          <a:bodyPr wrap="square" lIns="121920" tIns="60960" rIns="121920" bIns="60960" rtlCol="0" anchor="t">
            <a:spAutoFit/>
          </a:bodyPr>
          <a:lstStyle/>
          <a:p>
            <a:r>
              <a:rPr lang="en-GB" sz="1850" b="1" dirty="0"/>
              <a:t>3. ____________in which we give input to our model.</a:t>
            </a:r>
            <a:endParaRPr lang="en-US" sz="1850" b="1" dirty="0"/>
          </a:p>
          <a:p>
            <a:endParaRPr lang="en-GB" sz="1850" dirty="0"/>
          </a:p>
          <a:p>
            <a:pPr marL="457200" indent="-457200">
              <a:buAutoNum type="alphaLcParenR"/>
            </a:pPr>
            <a:r>
              <a:rPr lang="en-GB" sz="1850" dirty="0"/>
              <a:t>Input layer </a:t>
            </a:r>
            <a:endParaRPr lang="en-US" sz="1850" dirty="0"/>
          </a:p>
          <a:p>
            <a:pPr marL="457200" indent="-457200">
              <a:buAutoNum type="alphaLcParenR"/>
            </a:pPr>
            <a:r>
              <a:rPr lang="en-GB" sz="1850" dirty="0"/>
              <a:t>Output layer </a:t>
            </a:r>
            <a:endParaRPr lang="en-US" sz="1850" dirty="0">
              <a:latin typeface="Arial" panose="020B0604020202020204" pitchFamily="34" charset="0"/>
              <a:cs typeface="Arial" panose="020B0604020202020204" pitchFamily="34" charset="0"/>
            </a:endParaRPr>
          </a:p>
          <a:p>
            <a:pPr marL="457200" indent="-457200">
              <a:buAutoNum type="alphaLcParenR"/>
            </a:pPr>
            <a:r>
              <a:rPr lang="en-GB" sz="1850" dirty="0"/>
              <a:t>Hidden layer</a:t>
            </a:r>
            <a:endParaRPr lang="en-US" sz="1850" dirty="0">
              <a:latin typeface="Arial" panose="020B0604020202020204" pitchFamily="34" charset="0"/>
              <a:cs typeface="Arial" panose="020B0604020202020204" pitchFamily="34" charset="0"/>
            </a:endParaRPr>
          </a:p>
          <a:p>
            <a:pPr marL="457200" indent="-457200">
              <a:buAutoNum type="alphaLcParenR"/>
            </a:pPr>
            <a:r>
              <a:rPr lang="en-GB" sz="1850" dirty="0"/>
              <a:t>None</a:t>
            </a:r>
            <a:endParaRPr lang="en-US" sz="1850" dirty="0">
              <a:latin typeface="Arial" panose="020B0604020202020204" pitchFamily="34" charset="0"/>
              <a:cs typeface="Arial" panose="020B0604020202020204" pitchFamily="34" charset="0"/>
            </a:endParaRPr>
          </a:p>
          <a:p>
            <a:pPr marL="457200" indent="-457200">
              <a:buAutoNum type="alphaLcParenR"/>
            </a:pPr>
            <a:endParaRPr lang="en-GB" sz="1850" dirty="0">
              <a:latin typeface="Arial" panose="020B0604020202020204" pitchFamily="34" charset="0"/>
              <a:cs typeface="Arial" panose="020B0604020202020204" pitchFamily="34" charset="0"/>
            </a:endParaRPr>
          </a:p>
          <a:p>
            <a:pPr marL="285750" indent="-285750">
              <a:buAutoNum type="alphaLcParenR"/>
            </a:pPr>
            <a:endParaRPr lang="en-GB" sz="18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158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31"/>
            <a:ext cx="12192000" cy="1200489"/>
            <a:chOff x="229036" y="4299585"/>
            <a:chExt cx="8640644" cy="676549"/>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E9EFFB"/>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58973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t>Answer: B</a:t>
              </a:r>
            </a:p>
            <a:p>
              <a:endParaRPr lang="en-IN" sz="2000" dirty="0"/>
            </a:p>
            <a:p>
              <a:endParaRPr lang="en-IN" sz="1800" b="1" dirty="0">
                <a:latin typeface="Arial" panose="020B0604020202020204" pitchFamily="34" charset="0"/>
                <a:cs typeface="Arial" panose="020B0604020202020204" pitchFamily="34" charset="0"/>
              </a:endParaRPr>
            </a:p>
          </p:txBody>
        </p:sp>
      </p:grpSp>
      <p:pic>
        <p:nvPicPr>
          <p:cNvPr id="9" name="Picture 8" descr="A person with their head in the air with many question marks above their head&#10;&#10;Description automatically generated">
            <a:extLst>
              <a:ext uri="{FF2B5EF4-FFF2-40B4-BE49-F238E27FC236}">
                <a16:creationId xmlns:a16="http://schemas.microsoft.com/office/drawing/2014/main" id="{B8B07137-7961-7ED5-438E-9DC8ADF6A274}"/>
              </a:ext>
            </a:extLst>
          </p:cNvPr>
          <p:cNvPicPr>
            <a:picLocks noChangeAspect="1"/>
          </p:cNvPicPr>
          <p:nvPr/>
        </p:nvPicPr>
        <p:blipFill>
          <a:blip r:embed="rId4"/>
          <a:stretch>
            <a:fillRect/>
          </a:stretch>
        </p:blipFill>
        <p:spPr>
          <a:xfrm>
            <a:off x="6789421" y="1683656"/>
            <a:ext cx="5152588" cy="4808584"/>
          </a:xfrm>
          <a:prstGeom prst="rect">
            <a:avLst/>
          </a:prstGeom>
        </p:spPr>
      </p:pic>
      <p:sp>
        <p:nvSpPr>
          <p:cNvPr id="3" name="TextBox 2">
            <a:extLst>
              <a:ext uri="{FF2B5EF4-FFF2-40B4-BE49-F238E27FC236}">
                <a16:creationId xmlns:a16="http://schemas.microsoft.com/office/drawing/2014/main" id="{EA6FEAF2-1353-9E75-3D14-A87BEE8427AE}"/>
              </a:ext>
            </a:extLst>
          </p:cNvPr>
          <p:cNvSpPr txBox="1"/>
          <p:nvPr/>
        </p:nvSpPr>
        <p:spPr>
          <a:xfrm>
            <a:off x="193647" y="1426878"/>
            <a:ext cx="6543976" cy="3323987"/>
          </a:xfrm>
          <a:prstGeom prst="rect">
            <a:avLst/>
          </a:prstGeom>
          <a:noFill/>
        </p:spPr>
        <p:txBody>
          <a:bodyPr wrap="square" lIns="121920" tIns="60960" rIns="121920" bIns="60960" rtlCol="0" anchor="t">
            <a:spAutoFit/>
          </a:bodyPr>
          <a:lstStyle/>
          <a:p>
            <a:r>
              <a:rPr lang="en-IN" sz="1800" b="1" dirty="0"/>
              <a:t>4. Which type of neural network is commonly used for image classification tasks?</a:t>
            </a:r>
          </a:p>
          <a:p>
            <a:pPr>
              <a:lnSpc>
                <a:spcPct val="150000"/>
              </a:lnSpc>
            </a:pPr>
            <a:endParaRPr lang="en-IN" sz="1800" dirty="0"/>
          </a:p>
          <a:p>
            <a:pPr>
              <a:lnSpc>
                <a:spcPct val="150000"/>
              </a:lnSpc>
            </a:pPr>
            <a:r>
              <a:rPr lang="en-IN" sz="1800" dirty="0"/>
              <a:t>a) Recurrent Neural Networks (RNNs)</a:t>
            </a:r>
            <a:br>
              <a:rPr lang="en-IN" sz="1800" dirty="0"/>
            </a:br>
            <a:r>
              <a:rPr lang="en-IN" sz="1800" dirty="0"/>
              <a:t>b) Convolutional Neural Networks (CNNs)</a:t>
            </a:r>
            <a:br>
              <a:rPr lang="en-IN" sz="1800" dirty="0"/>
            </a:br>
            <a:r>
              <a:rPr lang="en-IN" sz="1800" dirty="0"/>
              <a:t>c) Generative Adversarial Networks (GANs)</a:t>
            </a:r>
            <a:br>
              <a:rPr lang="en-IN" sz="1800" dirty="0"/>
            </a:br>
            <a:r>
              <a:rPr lang="en-IN" sz="1800" dirty="0"/>
              <a:t>d) Long Short-Term Memory (LSTM) networks</a:t>
            </a:r>
          </a:p>
          <a:p>
            <a:endParaRPr lang="en-GB" sz="1850" dirty="0">
              <a:latin typeface="Arial" panose="020B0604020202020204" pitchFamily="34" charset="0"/>
              <a:cs typeface="Arial" panose="020B0604020202020204" pitchFamily="34" charset="0"/>
            </a:endParaRPr>
          </a:p>
          <a:p>
            <a:pPr marL="285750" indent="-285750">
              <a:buAutoNum type="alphaLcParenR"/>
            </a:pPr>
            <a:endParaRPr lang="en-GB" sz="18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251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dirty="0">
                <a:solidFill>
                  <a:srgbClr val="213163"/>
                </a:solidFill>
              </a:rPr>
              <a:t>Thank You</a:t>
            </a:r>
            <a:endParaRPr lang="en-US" sz="5000" dirty="0"/>
          </a:p>
        </p:txBody>
      </p:sp>
    </p:spTree>
    <p:extLst>
      <p:ext uri="{BB962C8B-B14F-4D97-AF65-F5344CB8AC3E}">
        <p14:creationId xmlns:p14="http://schemas.microsoft.com/office/powerpoint/2010/main" val="354436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acial Recognition App | Mobile Face Login - BioID">
            <a:extLst>
              <a:ext uri="{FF2B5EF4-FFF2-40B4-BE49-F238E27FC236}">
                <a16:creationId xmlns:a16="http://schemas.microsoft.com/office/drawing/2014/main" id="{854B2F25-F4B3-662E-BE1D-0FFA0DB693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28" r="25572" b="23267"/>
          <a:stretch/>
        </p:blipFill>
        <p:spPr bwMode="auto">
          <a:xfrm>
            <a:off x="305924" y="1101831"/>
            <a:ext cx="2568563" cy="4926692"/>
          </a:xfrm>
          <a:prstGeom prst="rect">
            <a:avLst/>
          </a:prstGeom>
          <a:ln>
            <a:noFill/>
          </a:ln>
          <a:effectLst>
            <a:outerShdw blurRad="292100" dist="139700" dir="2700000" algn="tl" rotWithShape="0">
              <a:srgbClr val="333333">
                <a:alpha val="65000"/>
              </a:srgbClr>
            </a:outerShdw>
          </a:effectLst>
        </p:spPr>
      </p:pic>
      <p:pic>
        <p:nvPicPr>
          <p:cNvPr id="3" name="Picture 4" descr="Drawbacks of Recommender Systems. Discussing some of the drawbacks of… | by  Ashmi Banerjee | Medium">
            <a:extLst>
              <a:ext uri="{FF2B5EF4-FFF2-40B4-BE49-F238E27FC236}">
                <a16:creationId xmlns:a16="http://schemas.microsoft.com/office/drawing/2014/main" id="{061C0083-988D-8443-0C35-6C6EA64895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907" b="89720" l="6982" r="96201">
                        <a14:foregroundMark x1="29569" y1="8879" x2="29569" y2="8879"/>
                        <a14:foregroundMark x1="46715" y1="5140" x2="46715" y2="5140"/>
                        <a14:foregroundMark x1="53593" y1="14953" x2="53593" y2="14953"/>
                        <a14:foregroundMark x1="62936" y1="11449" x2="62936" y2="11449"/>
                        <a14:foregroundMark x1="65708" y1="11449" x2="65708" y2="11449"/>
                        <a14:foregroundMark x1="64476" y1="12383" x2="64476" y2="12383"/>
                        <a14:foregroundMark x1="64374" y1="8879" x2="64374" y2="8879"/>
                        <a14:foregroundMark x1="24127" y1="11449" x2="24127" y2="11449"/>
                        <a14:foregroundMark x1="34189" y1="8645" x2="34189" y2="8645"/>
                        <a14:foregroundMark x1="19713" y1="8645" x2="19713" y2="8645"/>
                        <a14:foregroundMark x1="12012" y1="8879" x2="12012" y2="8879"/>
                        <a14:foregroundMark x1="6982" y1="12383" x2="6982" y2="12383"/>
                        <a14:foregroundMark x1="11088" y1="24299" x2="11088" y2="24299"/>
                        <a14:foregroundMark x1="10062" y1="23364" x2="10062" y2="23364"/>
                        <a14:foregroundMark x1="24641" y1="20561" x2="24641" y2="20561"/>
                        <a14:foregroundMark x1="23203" y1="20794" x2="23203" y2="20794"/>
                        <a14:foregroundMark x1="10267" y1="49533" x2="10267" y2="49533"/>
                        <a14:foregroundMark x1="13142" y1="46495" x2="13142" y2="46495"/>
                        <a14:foregroundMark x1="16940" y1="43458" x2="16940" y2="43458"/>
                        <a14:foregroundMark x1="20431" y1="42056" x2="20431" y2="41355"/>
                        <a14:foregroundMark x1="24230" y1="51869" x2="24230" y2="51869"/>
                        <a14:foregroundMark x1="26694" y1="48598" x2="26694" y2="48598"/>
                        <a14:foregroundMark x1="29774" y1="47897" x2="29774" y2="47897"/>
                        <a14:foregroundMark x1="43840" y1="45794" x2="43840" y2="45794"/>
                        <a14:foregroundMark x1="44456" y1="45794" x2="44456" y2="45794"/>
                        <a14:foregroundMark x1="43326" y1="50000" x2="43326" y2="50000"/>
                        <a14:foregroundMark x1="41376" y1="39019" x2="41376" y2="39019"/>
                        <a14:foregroundMark x1="48973" y1="46262" x2="48973" y2="46262"/>
                        <a14:foregroundMark x1="52567" y1="44393" x2="52567" y2="44393"/>
                        <a14:foregroundMark x1="57495" y1="44860" x2="57495" y2="44860"/>
                        <a14:foregroundMark x1="59343" y1="44860" x2="59343" y2="44860"/>
                        <a14:foregroundMark x1="63244" y1="46262" x2="63244" y2="46262"/>
                        <a14:foregroundMark x1="74230" y1="53505" x2="74230" y2="53505"/>
                        <a14:foregroundMark x1="79774" y1="46729" x2="79774" y2="46729"/>
                        <a14:foregroundMark x1="83162" y1="46262" x2="83162" y2="46262"/>
                        <a14:foregroundMark x1="87680" y1="46729" x2="87680" y2="46729"/>
                        <a14:foregroundMark x1="95585" y1="46729" x2="95585" y2="46729"/>
                        <a14:foregroundMark x1="93018" y1="39953" x2="93018" y2="39953"/>
                        <a14:foregroundMark x1="93121" y1="52570" x2="93121" y2="52570"/>
                        <a14:foregroundMark x1="90965" y1="47897" x2="90965" y2="47897"/>
                        <a14:foregroundMark x1="96201" y1="51168" x2="96201" y2="51168"/>
                        <a14:foregroundMark x1="9959" y1="83178" x2="9959" y2="83178"/>
                        <a14:foregroundMark x1="12936" y1="76869" x2="12936" y2="76869"/>
                        <a14:foregroundMark x1="20739" y1="79206" x2="20739" y2="79206"/>
                        <a14:foregroundMark x1="28439" y1="77570" x2="28439" y2="77570"/>
                        <a14:foregroundMark x1="46817" y1="78738" x2="46817" y2="78738"/>
                        <a14:foregroundMark x1="49179" y1="76869" x2="49179" y2="76869"/>
                        <a14:foregroundMark x1="54928" y1="77804" x2="54928" y2="77804"/>
                        <a14:foregroundMark x1="58727" y1="77336" x2="58727" y2="77336"/>
                        <a14:foregroundMark x1="63450" y1="81075" x2="63450" y2="81075"/>
                        <a14:foregroundMark x1="76078" y1="82710" x2="76078" y2="82710"/>
                        <a14:foregroundMark x1="71047" y1="82477" x2="71047" y2="82477"/>
                        <a14:foregroundMark x1="66427" y1="78037" x2="66427" y2="78037"/>
                        <a14:foregroundMark x1="65914" y1="72897" x2="65914" y2="72897"/>
                        <a14:foregroundMark x1="77721" y1="84579" x2="77721" y2="84579"/>
                        <a14:foregroundMark x1="79055" y1="81542" x2="79055" y2="81542"/>
                        <a14:foregroundMark x1="87269" y1="78505" x2="87269" y2="78505"/>
                        <a14:foregroundMark x1="94045" y1="76869" x2="94045" y2="76869"/>
                        <a14:foregroundMark x1="60780" y1="16822" x2="60780" y2="16822"/>
                      </a14:backgroundRemoval>
                    </a14:imgEffect>
                  </a14:imgLayer>
                </a14:imgProps>
              </a:ext>
              <a:ext uri="{28A0092B-C50C-407E-A947-70E740481C1C}">
                <a14:useLocalDpi xmlns:a14="http://schemas.microsoft.com/office/drawing/2010/main" val="0"/>
              </a:ext>
            </a:extLst>
          </a:blip>
          <a:srcRect/>
          <a:stretch>
            <a:fillRect/>
          </a:stretch>
        </p:blipFill>
        <p:spPr bwMode="auto">
          <a:xfrm>
            <a:off x="3191440" y="1654856"/>
            <a:ext cx="8694636" cy="3820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73004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2C66-0666-0587-09E1-099433D5FA9A}"/>
              </a:ext>
            </a:extLst>
          </p:cNvPr>
          <p:cNvSpPr txBox="1"/>
          <p:nvPr/>
        </p:nvSpPr>
        <p:spPr>
          <a:xfrm>
            <a:off x="20334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3" name="TextBox 2">
            <a:extLst>
              <a:ext uri="{FF2B5EF4-FFF2-40B4-BE49-F238E27FC236}">
                <a16:creationId xmlns:a16="http://schemas.microsoft.com/office/drawing/2014/main" id="{6698129E-A620-9CA5-04C6-459918CAFABA}"/>
              </a:ext>
            </a:extLst>
          </p:cNvPr>
          <p:cNvSpPr txBox="1"/>
          <p:nvPr/>
        </p:nvSpPr>
        <p:spPr>
          <a:xfrm>
            <a:off x="220473" y="1461729"/>
            <a:ext cx="8088640" cy="2416046"/>
          </a:xfrm>
          <a:prstGeom prst="rect">
            <a:avLst/>
          </a:prstGeom>
          <a:noFill/>
        </p:spPr>
        <p:txBody>
          <a:bodyPr wrap="square" lIns="91440" tIns="45720" rIns="91440" bIns="45720" rtlCol="0" anchor="t">
            <a:spAutoFit/>
          </a:bodyPr>
          <a:lstStyle/>
          <a:p>
            <a:pPr>
              <a:spcBef>
                <a:spcPts val="600"/>
              </a:spcBef>
            </a:pPr>
            <a:r>
              <a:rPr lang="en-US" sz="1800" b="1" dirty="0">
                <a:latin typeface="+mn-lt"/>
              </a:rPr>
              <a:t>Deep Learning:</a:t>
            </a:r>
          </a:p>
          <a:p>
            <a:pPr marL="173355" indent="-173355">
              <a:spcBef>
                <a:spcPts val="600"/>
              </a:spcBef>
              <a:buFont typeface="Arial,Sans-Serif" panose="020B0604020202020204" pitchFamily="34" charset="0"/>
              <a:buChar char="•"/>
            </a:pPr>
            <a:r>
              <a:rPr lang="en-US" sz="1800" dirty="0">
                <a:latin typeface="+mn-lt"/>
              </a:rPr>
              <a:t>Understand definition of deep learning</a:t>
            </a:r>
          </a:p>
          <a:p>
            <a:pPr marL="173355" indent="-173355">
              <a:spcBef>
                <a:spcPts val="600"/>
              </a:spcBef>
              <a:buFont typeface="Arial,Sans-Serif" panose="020B0604020202020204" pitchFamily="34" charset="0"/>
              <a:buChar char="•"/>
            </a:pPr>
            <a:r>
              <a:rPr lang="en-US" sz="1800" dirty="0">
                <a:latin typeface="+mn-lt"/>
              </a:rPr>
              <a:t>How deep learning is different from Machine learning</a:t>
            </a:r>
          </a:p>
          <a:p>
            <a:pPr marL="173355" indent="-173355">
              <a:spcBef>
                <a:spcPts val="600"/>
              </a:spcBef>
              <a:buFont typeface="Arial,Sans-Serif" panose="020B0604020202020204" pitchFamily="34" charset="0"/>
              <a:buChar char="•"/>
            </a:pPr>
            <a:r>
              <a:rPr lang="en-US" sz="1800" dirty="0">
                <a:latin typeface="+mn-lt"/>
              </a:rPr>
              <a:t>Understand fundamentals of deep neural network like neuron, activation functions, bias, weight, hyperparameters in neural network etc.</a:t>
            </a:r>
          </a:p>
          <a:p>
            <a:pPr marL="173355" indent="-173355">
              <a:spcBef>
                <a:spcPts val="600"/>
              </a:spcBef>
              <a:buFont typeface="Arial,Sans-Serif" panose="020B0604020202020204" pitchFamily="34" charset="0"/>
              <a:buChar char="•"/>
            </a:pPr>
            <a:r>
              <a:rPr lang="en-US" sz="1800" b="0" i="0" u="none" strike="noStrike" dirty="0">
                <a:solidFill>
                  <a:srgbClr val="000000"/>
                </a:solidFill>
                <a:effectLst/>
                <a:latin typeface="Arial" panose="020B0604020202020204" pitchFamily="34" charset="0"/>
              </a:rPr>
              <a:t>Convolutional Neural Network</a:t>
            </a:r>
            <a:endParaRPr lang="en-US" sz="1800" dirty="0">
              <a:latin typeface="+mn-lt"/>
            </a:endParaRPr>
          </a:p>
          <a:p>
            <a:pPr marL="285750" indent="-285750">
              <a:spcBef>
                <a:spcPts val="600"/>
              </a:spcBef>
              <a:buFont typeface="Arial" panose="020B0604020202020204" pitchFamily="34" charset="0"/>
              <a:buChar char="•"/>
            </a:pPr>
            <a:endParaRPr lang="en-US" sz="1800" dirty="0">
              <a:latin typeface="+mn-lt"/>
            </a:endParaRPr>
          </a:p>
        </p:txBody>
      </p:sp>
      <p:pic>
        <p:nvPicPr>
          <p:cNvPr id="4" name="Picture 3" descr="A ladder leading to a large yellow circle&#10;&#10;Description automatically generated">
            <a:extLst>
              <a:ext uri="{FF2B5EF4-FFF2-40B4-BE49-F238E27FC236}">
                <a16:creationId xmlns:a16="http://schemas.microsoft.com/office/drawing/2014/main" id="{17E8EEA1-30CF-1029-A528-EF3A984FCD1D}"/>
              </a:ext>
            </a:extLst>
          </p:cNvPr>
          <p:cNvPicPr>
            <a:picLocks noChangeAspect="1"/>
          </p:cNvPicPr>
          <p:nvPr/>
        </p:nvPicPr>
        <p:blipFill rotWithShape="1">
          <a:blip r:embed="rId2">
            <a:alphaModFix amt="85000"/>
          </a:blip>
          <a:srcRect l="13763" t="6135" r="13650"/>
          <a:stretch/>
        </p:blipFill>
        <p:spPr>
          <a:xfrm>
            <a:off x="7840207" y="1293633"/>
            <a:ext cx="4500880" cy="4632960"/>
          </a:xfrm>
          <a:prstGeom prst="rect">
            <a:avLst/>
          </a:prstGeom>
        </p:spPr>
      </p:pic>
    </p:spTree>
    <p:extLst>
      <p:ext uri="{BB962C8B-B14F-4D97-AF65-F5344CB8AC3E}">
        <p14:creationId xmlns:p14="http://schemas.microsoft.com/office/powerpoint/2010/main" val="933589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05061" y="1898206"/>
            <a:ext cx="11781877" cy="2062103"/>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dirty="0">
                <a:latin typeface="+mn-lt"/>
              </a:rPr>
              <a:t>Deep Learning is the subset of machine learning or can be said as a special kind of machine learning.</a:t>
            </a:r>
          </a:p>
          <a:p>
            <a:pPr marL="231642" indent="-231642">
              <a:spcAft>
                <a:spcPts val="800"/>
              </a:spcAft>
              <a:buFont typeface="Arial" panose="020B0604020202020204" pitchFamily="34" charset="0"/>
              <a:buChar char="•"/>
            </a:pPr>
            <a:r>
              <a:rPr lang="en-US" sz="1800" dirty="0">
                <a:latin typeface="+mn-lt"/>
              </a:rPr>
              <a:t>It works technically in the same way as machine learning does, but with different capabilities and approaches.</a:t>
            </a:r>
          </a:p>
          <a:p>
            <a:pPr marL="231642" indent="-231642">
              <a:spcAft>
                <a:spcPts val="800"/>
              </a:spcAft>
              <a:buFont typeface="Arial" panose="020B0604020202020204" pitchFamily="34" charset="0"/>
              <a:buChar char="•"/>
            </a:pPr>
            <a:r>
              <a:rPr lang="en-US" sz="1800" dirty="0">
                <a:latin typeface="+mn-lt"/>
              </a:rPr>
              <a:t>Deep learning models are capable enough to focus on the accurate features themselves by requiring a little guidance from the programmer.</a:t>
            </a:r>
          </a:p>
          <a:p>
            <a:pPr marL="231642" indent="-231642">
              <a:spcAft>
                <a:spcPts val="800"/>
              </a:spcAft>
              <a:buFont typeface="Arial" panose="020B0604020202020204" pitchFamily="34" charset="0"/>
              <a:buChar char="•"/>
            </a:pPr>
            <a:r>
              <a:rPr lang="en-US" sz="1800" dirty="0">
                <a:latin typeface="+mn-lt"/>
              </a:rPr>
              <a:t>Deep learning is implemented with the help of Neural Networks, and the idea behind the motivation of neural network is the biological neurons, which is nothing but a brain cell.</a:t>
            </a:r>
          </a:p>
        </p:txBody>
      </p:sp>
      <p:sp>
        <p:nvSpPr>
          <p:cNvPr id="2" name="TextBox 1">
            <a:extLst>
              <a:ext uri="{FF2B5EF4-FFF2-40B4-BE49-F238E27FC236}">
                <a16:creationId xmlns:a16="http://schemas.microsoft.com/office/drawing/2014/main" id="{687AFAD5-578C-DC2D-F127-90FF4287354D}"/>
              </a:ext>
            </a:extLst>
          </p:cNvPr>
          <p:cNvSpPr txBox="1"/>
          <p:nvPr/>
        </p:nvSpPr>
        <p:spPr>
          <a:xfrm>
            <a:off x="210314" y="811420"/>
            <a:ext cx="5904091" cy="400110"/>
          </a:xfrm>
          <a:prstGeom prst="rect">
            <a:avLst/>
          </a:prstGeom>
          <a:noFill/>
        </p:spPr>
        <p:txBody>
          <a:bodyPr wrap="square">
            <a:spAutoFit/>
          </a:bodyPr>
          <a:lstStyle/>
          <a:p>
            <a:r>
              <a:rPr lang="en-US" sz="2000" b="1" dirty="0">
                <a:solidFill>
                  <a:srgbClr val="213163"/>
                </a:solidFill>
              </a:rPr>
              <a:t>What is Deep Learning?</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188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10314" y="811420"/>
            <a:ext cx="5904091" cy="400110"/>
          </a:xfrm>
          <a:prstGeom prst="rect">
            <a:avLst/>
          </a:prstGeom>
          <a:noFill/>
        </p:spPr>
        <p:txBody>
          <a:bodyPr wrap="square">
            <a:spAutoFit/>
          </a:bodyPr>
          <a:lstStyle/>
          <a:p>
            <a:r>
              <a:rPr lang="en-US" sz="2000" b="1" dirty="0">
                <a:solidFill>
                  <a:srgbClr val="213163"/>
                </a:solidFill>
              </a:rPr>
              <a:t>Example of Deep Learning?</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3071361"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https://www.javatpoint.com/deep-learning</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B67A2A4-5896-D1D3-08A1-9D87809613C0}"/>
              </a:ext>
            </a:extLst>
          </p:cNvPr>
          <p:cNvPicPr>
            <a:picLocks noChangeAspect="1"/>
          </p:cNvPicPr>
          <p:nvPr/>
        </p:nvPicPr>
        <p:blipFill>
          <a:blip r:embed="rId3"/>
          <a:stretch>
            <a:fillRect/>
          </a:stretch>
        </p:blipFill>
        <p:spPr>
          <a:xfrm>
            <a:off x="440067" y="1394757"/>
            <a:ext cx="10431331" cy="4477375"/>
          </a:xfrm>
          <a:prstGeom prst="rect">
            <a:avLst/>
          </a:prstGeom>
        </p:spPr>
      </p:pic>
    </p:spTree>
    <p:extLst>
      <p:ext uri="{BB962C8B-B14F-4D97-AF65-F5344CB8AC3E}">
        <p14:creationId xmlns:p14="http://schemas.microsoft.com/office/powerpoint/2010/main" val="3257462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0" y="1392152"/>
            <a:ext cx="11781877" cy="1302921"/>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dirty="0">
                <a:latin typeface="+mn-lt"/>
              </a:rPr>
              <a:t>Machine Learning and Deep Learning are the two main concepts of Data Science and the subsets of Artificial Intelligence.</a:t>
            </a:r>
          </a:p>
          <a:p>
            <a:pPr marL="231642" indent="-231642">
              <a:spcAft>
                <a:spcPts val="800"/>
              </a:spcAft>
              <a:buFont typeface="Arial" panose="020B0604020202020204" pitchFamily="34" charset="0"/>
              <a:buChar char="•"/>
            </a:pPr>
            <a:r>
              <a:rPr lang="en-US" sz="1800" dirty="0">
                <a:latin typeface="+mn-lt"/>
              </a:rPr>
              <a:t>Most of the people think the machine learning, deep learning, and as well as artificial intelligence as the same buzzwords. But in actuality, all these terms are different but related to each other.</a:t>
            </a:r>
          </a:p>
        </p:txBody>
      </p:sp>
      <p:sp>
        <p:nvSpPr>
          <p:cNvPr id="2" name="TextBox 1">
            <a:extLst>
              <a:ext uri="{FF2B5EF4-FFF2-40B4-BE49-F238E27FC236}">
                <a16:creationId xmlns:a16="http://schemas.microsoft.com/office/drawing/2014/main" id="{687AFAD5-578C-DC2D-F127-90FF4287354D}"/>
              </a:ext>
            </a:extLst>
          </p:cNvPr>
          <p:cNvSpPr txBox="1"/>
          <p:nvPr/>
        </p:nvSpPr>
        <p:spPr>
          <a:xfrm>
            <a:off x="210314" y="811420"/>
            <a:ext cx="5904091" cy="400110"/>
          </a:xfrm>
          <a:prstGeom prst="rect">
            <a:avLst/>
          </a:prstGeom>
          <a:noFill/>
        </p:spPr>
        <p:txBody>
          <a:bodyPr wrap="square">
            <a:spAutoFit/>
          </a:bodyPr>
          <a:lstStyle/>
          <a:p>
            <a:r>
              <a:rPr lang="en-US" sz="2000" b="1" dirty="0">
                <a:solidFill>
                  <a:srgbClr val="213163"/>
                </a:solidFill>
              </a:rPr>
              <a:t>Machine Learning Vs Deep Learning</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5141899"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https://www.edureka.co/blog/ai-vs-machine-learning-vs-deep-learning/</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8577BE-E59D-BC34-78B5-BD9F890F1549}"/>
              </a:ext>
            </a:extLst>
          </p:cNvPr>
          <p:cNvPicPr>
            <a:picLocks noChangeAspect="1"/>
          </p:cNvPicPr>
          <p:nvPr/>
        </p:nvPicPr>
        <p:blipFill>
          <a:blip r:embed="rId3"/>
          <a:stretch>
            <a:fillRect/>
          </a:stretch>
        </p:blipFill>
        <p:spPr>
          <a:xfrm>
            <a:off x="1331802" y="2875695"/>
            <a:ext cx="7338349" cy="2932981"/>
          </a:xfrm>
          <a:prstGeom prst="rect">
            <a:avLst/>
          </a:prstGeom>
        </p:spPr>
      </p:pic>
    </p:spTree>
    <p:extLst>
      <p:ext uri="{BB962C8B-B14F-4D97-AF65-F5344CB8AC3E}">
        <p14:creationId xmlns:p14="http://schemas.microsoft.com/office/powerpoint/2010/main" val="95570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0" y="1392152"/>
            <a:ext cx="11781877" cy="1302921"/>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dirty="0">
                <a:latin typeface="+mn-lt"/>
              </a:rPr>
              <a:t>The working of machine learning models can be understood by the example of identifying the image of a car or Not car. </a:t>
            </a:r>
          </a:p>
          <a:p>
            <a:pPr marL="231642" indent="-231642">
              <a:spcAft>
                <a:spcPts val="800"/>
              </a:spcAft>
              <a:buFont typeface="Arial" panose="020B0604020202020204" pitchFamily="34" charset="0"/>
              <a:buChar char="•"/>
            </a:pPr>
            <a:r>
              <a:rPr lang="en-US" sz="1800" dirty="0">
                <a:latin typeface="+mn-lt"/>
              </a:rPr>
              <a:t>To identify this, the ML model takes images of car as input, extracts the different features of images such as shape, height, etc., applies the classification algorithm, and predict the output.</a:t>
            </a:r>
          </a:p>
        </p:txBody>
      </p:sp>
      <p:sp>
        <p:nvSpPr>
          <p:cNvPr id="2" name="TextBox 1">
            <a:extLst>
              <a:ext uri="{FF2B5EF4-FFF2-40B4-BE49-F238E27FC236}">
                <a16:creationId xmlns:a16="http://schemas.microsoft.com/office/drawing/2014/main" id="{687AFAD5-578C-DC2D-F127-90FF4287354D}"/>
              </a:ext>
            </a:extLst>
          </p:cNvPr>
          <p:cNvSpPr txBox="1"/>
          <p:nvPr/>
        </p:nvSpPr>
        <p:spPr>
          <a:xfrm>
            <a:off x="210314" y="811420"/>
            <a:ext cx="5904091" cy="400110"/>
          </a:xfrm>
          <a:prstGeom prst="rect">
            <a:avLst/>
          </a:prstGeom>
          <a:noFill/>
        </p:spPr>
        <p:txBody>
          <a:bodyPr wrap="square">
            <a:spAutoFit/>
          </a:bodyPr>
          <a:lstStyle/>
          <a:p>
            <a:r>
              <a:rPr lang="en-US" sz="2000" b="1" dirty="0">
                <a:solidFill>
                  <a:srgbClr val="213163"/>
                </a:solidFill>
              </a:rPr>
              <a:t>How Machine Learning Works?</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7" name="TextBox 6">
            <a:extLst>
              <a:ext uri="{FF2B5EF4-FFF2-40B4-BE49-F238E27FC236}">
                <a16:creationId xmlns:a16="http://schemas.microsoft.com/office/drawing/2014/main" id="{7EA2C555-3BC3-F99C-66A0-2DF7D76A6867}"/>
              </a:ext>
            </a:extLst>
          </p:cNvPr>
          <p:cNvSpPr txBox="1"/>
          <p:nvPr/>
        </p:nvSpPr>
        <p:spPr>
          <a:xfrm>
            <a:off x="880529" y="6135329"/>
            <a:ext cx="4006781" cy="276999"/>
          </a:xfrm>
          <a:prstGeom prst="rect">
            <a:avLst/>
          </a:prstGeom>
          <a:noFill/>
        </p:spPr>
        <p:txBody>
          <a:bodyPr wrap="square" rtlCol="0">
            <a:spAutoFit/>
          </a:bodyPr>
          <a:lstStyle/>
          <a:p>
            <a:pPr>
              <a:spcAft>
                <a:spcPts val="800"/>
              </a:spcAft>
            </a:pPr>
            <a:r>
              <a:rPr lang="en-IN" sz="1200" dirty="0">
                <a:solidFill>
                  <a:srgbClr val="0000FF"/>
                </a:solidFill>
                <a:latin typeface="+mn-lt"/>
              </a:rPr>
              <a:t>https://builtin.com/machine-learning/deep-learning</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25A3503-6BD6-15A0-202C-7B9457CDDB85}"/>
              </a:ext>
            </a:extLst>
          </p:cNvPr>
          <p:cNvPicPr>
            <a:picLocks noChangeAspect="1"/>
          </p:cNvPicPr>
          <p:nvPr/>
        </p:nvPicPr>
        <p:blipFill>
          <a:blip r:embed="rId3"/>
          <a:stretch>
            <a:fillRect/>
          </a:stretch>
        </p:blipFill>
        <p:spPr>
          <a:xfrm>
            <a:off x="2024919" y="2982361"/>
            <a:ext cx="8142161" cy="2125663"/>
          </a:xfrm>
          <a:prstGeom prst="rect">
            <a:avLst/>
          </a:prstGeom>
        </p:spPr>
      </p:pic>
    </p:spTree>
    <p:extLst>
      <p:ext uri="{BB962C8B-B14F-4D97-AF65-F5344CB8AC3E}">
        <p14:creationId xmlns:p14="http://schemas.microsoft.com/office/powerpoint/2010/main" val="26233659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5624</TotalTime>
  <Words>4227</Words>
  <Application>Microsoft Office PowerPoint</Application>
  <PresentationFormat>Widescreen</PresentationFormat>
  <Paragraphs>377</Paragraphs>
  <Slides>39</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Arial,Sans-Serif</vt:lpstr>
      <vt:lpstr>Calibri</vt:lpstr>
      <vt:lpstr>Open Sans</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Sagar Yadav</cp:lastModifiedBy>
  <cp:revision>479</cp:revision>
  <dcterms:modified xsi:type="dcterms:W3CDTF">2024-11-19T04:39:46Z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